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516" r:id="rId1"/>
  </p:sldMasterIdLst>
  <p:notesMasterIdLst>
    <p:notesMasterId r:id="rId64"/>
  </p:notesMasterIdLst>
  <p:handoutMasterIdLst>
    <p:handoutMasterId r:id="rId65"/>
  </p:handoutMasterIdLst>
  <p:sldIdLst>
    <p:sldId id="256" r:id="rId2"/>
    <p:sldId id="527" r:id="rId3"/>
    <p:sldId id="257" r:id="rId4"/>
    <p:sldId id="273" r:id="rId5"/>
    <p:sldId id="280" r:id="rId6"/>
    <p:sldId id="372" r:id="rId7"/>
    <p:sldId id="386" r:id="rId8"/>
    <p:sldId id="435" r:id="rId9"/>
    <p:sldId id="425" r:id="rId10"/>
    <p:sldId id="385" r:id="rId11"/>
    <p:sldId id="275" r:id="rId12"/>
    <p:sldId id="404" r:id="rId13"/>
    <p:sldId id="405" r:id="rId14"/>
    <p:sldId id="406" r:id="rId15"/>
    <p:sldId id="426" r:id="rId16"/>
    <p:sldId id="534" r:id="rId17"/>
    <p:sldId id="535" r:id="rId18"/>
    <p:sldId id="411" r:id="rId19"/>
    <p:sldId id="512" r:id="rId20"/>
    <p:sldId id="516" r:id="rId21"/>
    <p:sldId id="388" r:id="rId22"/>
    <p:sldId id="363" r:id="rId23"/>
    <p:sldId id="533" r:id="rId24"/>
    <p:sldId id="361" r:id="rId25"/>
    <p:sldId id="355" r:id="rId26"/>
    <p:sldId id="319" r:id="rId27"/>
    <p:sldId id="357" r:id="rId28"/>
    <p:sldId id="323" r:id="rId29"/>
    <p:sldId id="325" r:id="rId30"/>
    <p:sldId id="454" r:id="rId31"/>
    <p:sldId id="530" r:id="rId32"/>
    <p:sldId id="529" r:id="rId33"/>
    <p:sldId id="346" r:id="rId34"/>
    <p:sldId id="531" r:id="rId35"/>
    <p:sldId id="407" r:id="rId36"/>
    <p:sldId id="350" r:id="rId37"/>
    <p:sldId id="302" r:id="rId38"/>
    <p:sldId id="283" r:id="rId39"/>
    <p:sldId id="284" r:id="rId40"/>
    <p:sldId id="351" r:id="rId41"/>
    <p:sldId id="303" r:id="rId42"/>
    <p:sldId id="304" r:id="rId43"/>
    <p:sldId id="488" r:id="rId44"/>
    <p:sldId id="286" r:id="rId45"/>
    <p:sldId id="287" r:id="rId46"/>
    <p:sldId id="305" r:id="rId47"/>
    <p:sldId id="306" r:id="rId48"/>
    <p:sldId id="532" r:id="rId49"/>
    <p:sldId id="362" r:id="rId50"/>
    <p:sldId id="324" r:id="rId51"/>
    <p:sldId id="326" r:id="rId52"/>
    <p:sldId id="356" r:id="rId53"/>
    <p:sldId id="358" r:id="rId54"/>
    <p:sldId id="424" r:id="rId55"/>
    <p:sldId id="328" r:id="rId56"/>
    <p:sldId id="365" r:id="rId57"/>
    <p:sldId id="366" r:id="rId58"/>
    <p:sldId id="368" r:id="rId59"/>
    <p:sldId id="369" r:id="rId60"/>
    <p:sldId id="434" r:id="rId61"/>
    <p:sldId id="360" r:id="rId62"/>
    <p:sldId id="332" r:id="rId63"/>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877">
          <p15:clr>
            <a:srgbClr val="A4A3A4"/>
          </p15:clr>
        </p15:guide>
        <p15:guide id="3"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29" autoAdjust="0"/>
    <p:restoredTop sz="79973" autoAdjust="0"/>
  </p:normalViewPr>
  <p:slideViewPr>
    <p:cSldViewPr snapToGrid="0">
      <p:cViewPr varScale="1">
        <p:scale>
          <a:sx n="64" d="100"/>
          <a:sy n="64" d="100"/>
        </p:scale>
        <p:origin x="1230" y="72"/>
      </p:cViewPr>
      <p:guideLst>
        <p:guide orient="horz" pos="2160"/>
        <p:guide orient="horz" pos="877"/>
        <p:guide pos="2880"/>
      </p:guideLst>
    </p:cSldViewPr>
  </p:slideViewPr>
  <p:outlineViewPr>
    <p:cViewPr>
      <p:scale>
        <a:sx n="33" d="100"/>
        <a:sy n="33" d="100"/>
      </p:scale>
      <p:origin x="72" y="1476"/>
    </p:cViewPr>
  </p:outlineViewPr>
  <p:notesTextViewPr>
    <p:cViewPr>
      <p:scale>
        <a:sx n="100" d="100"/>
        <a:sy n="100" d="100"/>
      </p:scale>
      <p:origin x="0" y="0"/>
    </p:cViewPr>
  </p:notesTextViewPr>
  <p:sorterViewPr>
    <p:cViewPr>
      <p:scale>
        <a:sx n="100" d="100"/>
        <a:sy n="100" d="100"/>
      </p:scale>
      <p:origin x="0" y="6408"/>
    </p:cViewPr>
  </p:sorterViewPr>
  <p:notesViewPr>
    <p:cSldViewPr snapToGrid="0">
      <p:cViewPr varScale="1">
        <p:scale>
          <a:sx n="59" d="100"/>
          <a:sy n="59" d="100"/>
        </p:scale>
        <p:origin x="-1842" y="-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3061227" cy="459415"/>
          </a:xfrm>
          <a:prstGeom prst="rect">
            <a:avLst/>
          </a:prstGeom>
          <a:noFill/>
          <a:ln w="9525">
            <a:noFill/>
            <a:miter lim="800000"/>
            <a:headEnd/>
            <a:tailEnd/>
          </a:ln>
          <a:effectLst/>
        </p:spPr>
        <p:txBody>
          <a:bodyPr vert="horz" wrap="square" lIns="92640" tIns="46320" rIns="92640" bIns="46320" numCol="1" anchor="t" anchorCtr="0" compatLnSpc="1">
            <a:prstTxWarp prst="textNoShape">
              <a:avLst/>
            </a:prstTxWarp>
          </a:bodyPr>
          <a:lstStyle>
            <a:lvl1pPr defTabSz="926064">
              <a:defRPr sz="1200"/>
            </a:lvl1pPr>
          </a:lstStyle>
          <a:p>
            <a:pPr>
              <a:defRPr/>
            </a:pPr>
            <a:endParaRPr lang="en-US"/>
          </a:p>
        </p:txBody>
      </p:sp>
      <p:sp>
        <p:nvSpPr>
          <p:cNvPr id="103427" name="Rectangle 3"/>
          <p:cNvSpPr>
            <a:spLocks noGrp="1" noChangeArrowheads="1"/>
          </p:cNvSpPr>
          <p:nvPr>
            <p:ph type="dt" sz="quarter" idx="1"/>
          </p:nvPr>
        </p:nvSpPr>
        <p:spPr bwMode="auto">
          <a:xfrm>
            <a:off x="3979757" y="0"/>
            <a:ext cx="3061227" cy="459415"/>
          </a:xfrm>
          <a:prstGeom prst="rect">
            <a:avLst/>
          </a:prstGeom>
          <a:noFill/>
          <a:ln w="9525">
            <a:noFill/>
            <a:miter lim="800000"/>
            <a:headEnd/>
            <a:tailEnd/>
          </a:ln>
          <a:effectLst/>
        </p:spPr>
        <p:txBody>
          <a:bodyPr vert="horz" wrap="square" lIns="92640" tIns="46320" rIns="92640" bIns="46320" numCol="1" anchor="t" anchorCtr="0" compatLnSpc="1">
            <a:prstTxWarp prst="textNoShape">
              <a:avLst/>
            </a:prstTxWarp>
          </a:bodyPr>
          <a:lstStyle>
            <a:lvl1pPr algn="r" defTabSz="926064">
              <a:defRPr sz="1200"/>
            </a:lvl1pPr>
          </a:lstStyle>
          <a:p>
            <a:pPr>
              <a:defRPr/>
            </a:pPr>
            <a:endParaRPr lang="en-US"/>
          </a:p>
        </p:txBody>
      </p:sp>
      <p:sp>
        <p:nvSpPr>
          <p:cNvPr id="103428" name="Rectangle 4"/>
          <p:cNvSpPr>
            <a:spLocks noGrp="1" noChangeArrowheads="1"/>
          </p:cNvSpPr>
          <p:nvPr>
            <p:ph type="ftr" sz="quarter" idx="2"/>
          </p:nvPr>
        </p:nvSpPr>
        <p:spPr bwMode="auto">
          <a:xfrm>
            <a:off x="0" y="8867172"/>
            <a:ext cx="3061227" cy="459415"/>
          </a:xfrm>
          <a:prstGeom prst="rect">
            <a:avLst/>
          </a:prstGeom>
          <a:noFill/>
          <a:ln w="9525">
            <a:noFill/>
            <a:miter lim="800000"/>
            <a:headEnd/>
            <a:tailEnd/>
          </a:ln>
          <a:effectLst/>
        </p:spPr>
        <p:txBody>
          <a:bodyPr vert="horz" wrap="square" lIns="92640" tIns="46320" rIns="92640" bIns="46320" numCol="1" anchor="b" anchorCtr="0" compatLnSpc="1">
            <a:prstTxWarp prst="textNoShape">
              <a:avLst/>
            </a:prstTxWarp>
          </a:bodyPr>
          <a:lstStyle>
            <a:lvl1pPr defTabSz="926064">
              <a:defRPr sz="1200" dirty="0"/>
            </a:lvl1pPr>
          </a:lstStyle>
          <a:p>
            <a:pPr>
              <a:defRPr/>
            </a:pPr>
            <a:r>
              <a:rPr lang="en-US" dirty="0"/>
              <a:t>Maryland Utilities' Pre-Bid Conference, September 14, 2016</a:t>
            </a:r>
          </a:p>
        </p:txBody>
      </p:sp>
      <p:sp>
        <p:nvSpPr>
          <p:cNvPr id="103429" name="Rectangle 5"/>
          <p:cNvSpPr>
            <a:spLocks noGrp="1" noChangeArrowheads="1"/>
          </p:cNvSpPr>
          <p:nvPr>
            <p:ph type="sldNum" sz="quarter" idx="3"/>
          </p:nvPr>
        </p:nvSpPr>
        <p:spPr bwMode="auto">
          <a:xfrm>
            <a:off x="3979757" y="8867172"/>
            <a:ext cx="3061227" cy="459415"/>
          </a:xfrm>
          <a:prstGeom prst="rect">
            <a:avLst/>
          </a:prstGeom>
          <a:noFill/>
          <a:ln w="9525">
            <a:noFill/>
            <a:miter lim="800000"/>
            <a:headEnd/>
            <a:tailEnd/>
          </a:ln>
          <a:effectLst/>
        </p:spPr>
        <p:txBody>
          <a:bodyPr vert="horz" wrap="square" lIns="92640" tIns="46320" rIns="92640" bIns="46320" numCol="1" anchor="b" anchorCtr="0" compatLnSpc="1">
            <a:prstTxWarp prst="textNoShape">
              <a:avLst/>
            </a:prstTxWarp>
          </a:bodyPr>
          <a:lstStyle>
            <a:lvl1pPr algn="r" defTabSz="926064">
              <a:defRPr sz="1200"/>
            </a:lvl1pPr>
          </a:lstStyle>
          <a:p>
            <a:fld id="{7148BC16-0F18-456A-9C56-B5C218B4F3D4}" type="slidenum">
              <a:rPr lang="en-US" altLang="en-US"/>
              <a:pPr/>
              <a:t>‹#›</a:t>
            </a:fld>
            <a:endParaRPr lang="en-US" altLang="en-US"/>
          </a:p>
        </p:txBody>
      </p:sp>
    </p:spTree>
    <p:extLst>
      <p:ext uri="{BB962C8B-B14F-4D97-AF65-F5344CB8AC3E}">
        <p14:creationId xmlns:p14="http://schemas.microsoft.com/office/powerpoint/2010/main" val="2406701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61227" cy="459415"/>
          </a:xfrm>
          <a:prstGeom prst="rect">
            <a:avLst/>
          </a:prstGeom>
          <a:noFill/>
          <a:ln w="9525">
            <a:noFill/>
            <a:miter lim="800000"/>
            <a:headEnd/>
            <a:tailEnd/>
          </a:ln>
          <a:effectLst/>
        </p:spPr>
        <p:txBody>
          <a:bodyPr vert="horz" wrap="square" lIns="92640" tIns="46320" rIns="92640" bIns="46320" numCol="1" anchor="t" anchorCtr="0" compatLnSpc="1">
            <a:prstTxWarp prst="textNoShape">
              <a:avLst/>
            </a:prstTxWarp>
          </a:bodyPr>
          <a:lstStyle>
            <a:lvl1pPr defTabSz="926064">
              <a:defRPr sz="1200"/>
            </a:lvl1pPr>
          </a:lstStyle>
          <a:p>
            <a:pPr>
              <a:defRPr/>
            </a:pPr>
            <a:endParaRPr lang="en-US"/>
          </a:p>
        </p:txBody>
      </p:sp>
      <p:sp>
        <p:nvSpPr>
          <p:cNvPr id="101379" name="Rectangle 3"/>
          <p:cNvSpPr>
            <a:spLocks noGrp="1" noChangeArrowheads="1"/>
          </p:cNvSpPr>
          <p:nvPr>
            <p:ph type="dt" idx="1"/>
          </p:nvPr>
        </p:nvSpPr>
        <p:spPr bwMode="auto">
          <a:xfrm>
            <a:off x="3979757" y="0"/>
            <a:ext cx="3061227" cy="459415"/>
          </a:xfrm>
          <a:prstGeom prst="rect">
            <a:avLst/>
          </a:prstGeom>
          <a:noFill/>
          <a:ln w="9525">
            <a:noFill/>
            <a:miter lim="800000"/>
            <a:headEnd/>
            <a:tailEnd/>
          </a:ln>
          <a:effectLst/>
        </p:spPr>
        <p:txBody>
          <a:bodyPr vert="horz" wrap="square" lIns="92640" tIns="46320" rIns="92640" bIns="46320" numCol="1" anchor="t" anchorCtr="0" compatLnSpc="1">
            <a:prstTxWarp prst="textNoShape">
              <a:avLst/>
            </a:prstTxWarp>
          </a:bodyPr>
          <a:lstStyle>
            <a:lvl1pPr algn="r" defTabSz="926064">
              <a:defRPr sz="1200"/>
            </a:lvl1pPr>
          </a:lstStyle>
          <a:p>
            <a:pPr>
              <a:defRPr/>
            </a:pPr>
            <a:endParaRPr lang="en-US"/>
          </a:p>
        </p:txBody>
      </p:sp>
      <p:sp>
        <p:nvSpPr>
          <p:cNvPr id="75780" name="Rectangle 4"/>
          <p:cNvSpPr>
            <a:spLocks noGrp="1" noRot="1" noChangeAspect="1" noChangeArrowheads="1" noTextEdit="1"/>
          </p:cNvSpPr>
          <p:nvPr>
            <p:ph type="sldImg" idx="2"/>
          </p:nvPr>
        </p:nvSpPr>
        <p:spPr bwMode="auto">
          <a:xfrm>
            <a:off x="1136650" y="688975"/>
            <a:ext cx="4689475" cy="35163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1" name="Rectangle 5"/>
          <p:cNvSpPr>
            <a:spLocks noGrp="1" noChangeArrowheads="1"/>
          </p:cNvSpPr>
          <p:nvPr>
            <p:ph type="body" sz="quarter" idx="3"/>
          </p:nvPr>
        </p:nvSpPr>
        <p:spPr bwMode="auto">
          <a:xfrm>
            <a:off x="916905" y="4433587"/>
            <a:ext cx="5205548" cy="4204673"/>
          </a:xfrm>
          <a:prstGeom prst="rect">
            <a:avLst/>
          </a:prstGeom>
          <a:noFill/>
          <a:ln w="9525">
            <a:noFill/>
            <a:miter lim="800000"/>
            <a:headEnd/>
            <a:tailEnd/>
          </a:ln>
          <a:effectLst/>
        </p:spPr>
        <p:txBody>
          <a:bodyPr vert="horz" wrap="square" lIns="92640" tIns="46320" rIns="92640" bIns="463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1382" name="Rectangle 6"/>
          <p:cNvSpPr>
            <a:spLocks noGrp="1" noChangeArrowheads="1"/>
          </p:cNvSpPr>
          <p:nvPr>
            <p:ph type="ftr" sz="quarter" idx="4"/>
          </p:nvPr>
        </p:nvSpPr>
        <p:spPr bwMode="auto">
          <a:xfrm>
            <a:off x="0" y="8867172"/>
            <a:ext cx="3061227" cy="459415"/>
          </a:xfrm>
          <a:prstGeom prst="rect">
            <a:avLst/>
          </a:prstGeom>
          <a:noFill/>
          <a:ln w="9525">
            <a:noFill/>
            <a:miter lim="800000"/>
            <a:headEnd/>
            <a:tailEnd/>
          </a:ln>
          <a:effectLst/>
        </p:spPr>
        <p:txBody>
          <a:bodyPr vert="horz" wrap="square" lIns="92640" tIns="46320" rIns="92640" bIns="46320" numCol="1" anchor="b" anchorCtr="0" compatLnSpc="1">
            <a:prstTxWarp prst="textNoShape">
              <a:avLst/>
            </a:prstTxWarp>
          </a:bodyPr>
          <a:lstStyle>
            <a:lvl1pPr defTabSz="926064">
              <a:defRPr sz="1200" dirty="0"/>
            </a:lvl1pPr>
          </a:lstStyle>
          <a:p>
            <a:pPr>
              <a:defRPr/>
            </a:pPr>
            <a:r>
              <a:rPr lang="en-US" dirty="0"/>
              <a:t>Maryland Utilities' Pre-Bid Conference, September 14, 2016</a:t>
            </a:r>
          </a:p>
        </p:txBody>
      </p:sp>
      <p:sp>
        <p:nvSpPr>
          <p:cNvPr id="101383" name="Rectangle 7"/>
          <p:cNvSpPr>
            <a:spLocks noGrp="1" noChangeArrowheads="1"/>
          </p:cNvSpPr>
          <p:nvPr>
            <p:ph type="sldNum" sz="quarter" idx="5"/>
          </p:nvPr>
        </p:nvSpPr>
        <p:spPr bwMode="auto">
          <a:xfrm>
            <a:off x="3979757" y="8867172"/>
            <a:ext cx="3061227" cy="459415"/>
          </a:xfrm>
          <a:prstGeom prst="rect">
            <a:avLst/>
          </a:prstGeom>
          <a:noFill/>
          <a:ln w="9525">
            <a:noFill/>
            <a:miter lim="800000"/>
            <a:headEnd/>
            <a:tailEnd/>
          </a:ln>
          <a:effectLst/>
        </p:spPr>
        <p:txBody>
          <a:bodyPr vert="horz" wrap="square" lIns="92640" tIns="46320" rIns="92640" bIns="46320" numCol="1" anchor="b" anchorCtr="0" compatLnSpc="1">
            <a:prstTxWarp prst="textNoShape">
              <a:avLst/>
            </a:prstTxWarp>
          </a:bodyPr>
          <a:lstStyle>
            <a:lvl1pPr algn="r" defTabSz="926064">
              <a:defRPr sz="1200"/>
            </a:lvl1pPr>
          </a:lstStyle>
          <a:p>
            <a:fld id="{63FAD59C-E083-4612-BE8B-761F2671DBF3}" type="slidenum">
              <a:rPr lang="en-US" altLang="en-US"/>
              <a:pPr/>
              <a:t>‹#›</a:t>
            </a:fld>
            <a:endParaRPr lang="en-US" altLang="en-US"/>
          </a:p>
        </p:txBody>
      </p:sp>
    </p:spTree>
    <p:extLst>
      <p:ext uri="{BB962C8B-B14F-4D97-AF65-F5344CB8AC3E}">
        <p14:creationId xmlns:p14="http://schemas.microsoft.com/office/powerpoint/2010/main" val="234655556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680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Maryland Utilities' Pre-Bid Conference, September 14, 2016</a:t>
            </a:r>
          </a:p>
        </p:txBody>
      </p:sp>
      <p:sp>
        <p:nvSpPr>
          <p:cNvPr id="7680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fld id="{10343317-03B2-4439-A587-7299BF3D621C}" type="slidenum">
              <a:rPr lang="en-US" altLang="en-US" sz="1200"/>
              <a:pPr/>
              <a:t>1</a:t>
            </a:fld>
            <a:endParaRPr lang="en-US" altLang="en-US" sz="1200"/>
          </a:p>
        </p:txBody>
      </p:sp>
    </p:spTree>
    <p:extLst>
      <p:ext uri="{BB962C8B-B14F-4D97-AF65-F5344CB8AC3E}">
        <p14:creationId xmlns:p14="http://schemas.microsoft.com/office/powerpoint/2010/main" val="1821247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421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Maryland Utilities' Pre-Bid Conference, September 14, 2016</a:t>
            </a:r>
          </a:p>
        </p:txBody>
      </p:sp>
      <p:sp>
        <p:nvSpPr>
          <p:cNvPr id="9421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fld id="{9EC674E3-10CB-48EF-AEB0-5ADAC89CAB9A}" type="slidenum">
              <a:rPr lang="en-US" altLang="en-US" sz="1200"/>
              <a:pPr/>
              <a:t>20</a:t>
            </a:fld>
            <a:endParaRPr lang="en-US" altLang="en-US" sz="1200"/>
          </a:p>
        </p:txBody>
      </p:sp>
    </p:spTree>
    <p:extLst>
      <p:ext uri="{BB962C8B-B14F-4D97-AF65-F5344CB8AC3E}">
        <p14:creationId xmlns:p14="http://schemas.microsoft.com/office/powerpoint/2010/main" val="1745626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830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Maryland Utilities' Pre-Bid Conference, September 14, 2016</a:t>
            </a:r>
          </a:p>
        </p:txBody>
      </p:sp>
      <p:sp>
        <p:nvSpPr>
          <p:cNvPr id="9830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fld id="{9269B79E-8D68-41C9-9AD9-BA058BDD31E2}" type="slidenum">
              <a:rPr lang="en-US" altLang="en-US" sz="1200"/>
              <a:pPr/>
              <a:t>21</a:t>
            </a:fld>
            <a:endParaRPr lang="en-US" altLang="en-US" sz="1200"/>
          </a:p>
        </p:txBody>
      </p:sp>
    </p:spTree>
    <p:extLst>
      <p:ext uri="{BB962C8B-B14F-4D97-AF65-F5344CB8AC3E}">
        <p14:creationId xmlns:p14="http://schemas.microsoft.com/office/powerpoint/2010/main" val="4147102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933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Maryland Utilities' Pre-Bid Conference, September 14, 2016</a:t>
            </a:r>
          </a:p>
        </p:txBody>
      </p:sp>
      <p:sp>
        <p:nvSpPr>
          <p:cNvPr id="9933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fld id="{373E1FA5-2A1E-47B1-865B-70ED37075D90}" type="slidenum">
              <a:rPr lang="en-US" altLang="en-US" sz="1200"/>
              <a:pPr/>
              <a:t>22</a:t>
            </a:fld>
            <a:endParaRPr lang="en-US" altLang="en-US" sz="1200"/>
          </a:p>
        </p:txBody>
      </p:sp>
    </p:spTree>
    <p:extLst>
      <p:ext uri="{BB962C8B-B14F-4D97-AF65-F5344CB8AC3E}">
        <p14:creationId xmlns:p14="http://schemas.microsoft.com/office/powerpoint/2010/main" val="42376094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933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Maryland Utilities' Pre-Bid Conference, September 14, 2016</a:t>
            </a:r>
          </a:p>
        </p:txBody>
      </p:sp>
      <p:sp>
        <p:nvSpPr>
          <p:cNvPr id="9933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fld id="{373E1FA5-2A1E-47B1-865B-70ED37075D90}" type="slidenum">
              <a:rPr lang="en-US" altLang="en-US" sz="1200"/>
              <a:pPr/>
              <a:t>23</a:t>
            </a:fld>
            <a:endParaRPr lang="en-US" altLang="en-US" sz="1200"/>
          </a:p>
        </p:txBody>
      </p:sp>
    </p:spTree>
    <p:extLst>
      <p:ext uri="{BB962C8B-B14F-4D97-AF65-F5344CB8AC3E}">
        <p14:creationId xmlns:p14="http://schemas.microsoft.com/office/powerpoint/2010/main" val="23343278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035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Maryland Utilities' Pre-Bid Conference, September 14, 2016</a:t>
            </a:r>
          </a:p>
        </p:txBody>
      </p:sp>
      <p:sp>
        <p:nvSpPr>
          <p:cNvPr id="10035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fld id="{E4E88996-A948-47CD-92BF-597D8FC82B4C}" type="slidenum">
              <a:rPr lang="en-US" altLang="en-US" sz="1200"/>
              <a:pPr/>
              <a:t>24</a:t>
            </a:fld>
            <a:endParaRPr lang="en-US" altLang="en-US" sz="1200"/>
          </a:p>
        </p:txBody>
      </p:sp>
    </p:spTree>
    <p:extLst>
      <p:ext uri="{BB962C8B-B14F-4D97-AF65-F5344CB8AC3E}">
        <p14:creationId xmlns:p14="http://schemas.microsoft.com/office/powerpoint/2010/main" val="20102311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192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Maryland Utilities' Pre-Bid Conference, September 14, 2016</a:t>
            </a:r>
          </a:p>
        </p:txBody>
      </p:sp>
      <p:sp>
        <p:nvSpPr>
          <p:cNvPr id="8192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fld id="{705727AA-840F-47F5-A078-CE485E5B0595}" type="slidenum">
              <a:rPr lang="en-US" altLang="en-US" sz="1200"/>
              <a:pPr/>
              <a:t>32</a:t>
            </a:fld>
            <a:endParaRPr lang="en-US" altLang="en-US" sz="1200"/>
          </a:p>
        </p:txBody>
      </p:sp>
    </p:spTree>
    <p:extLst>
      <p:ext uri="{BB962C8B-B14F-4D97-AF65-F5344CB8AC3E}">
        <p14:creationId xmlns:p14="http://schemas.microsoft.com/office/powerpoint/2010/main" val="3723161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830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Maryland Utilities' Pre-Bid Conference, September 14, 2016</a:t>
            </a:r>
          </a:p>
        </p:txBody>
      </p:sp>
      <p:sp>
        <p:nvSpPr>
          <p:cNvPr id="9830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fld id="{9269B79E-8D68-41C9-9AD9-BA058BDD31E2}" type="slidenum">
              <a:rPr lang="en-US" altLang="en-US" sz="1200"/>
              <a:pPr/>
              <a:t>48</a:t>
            </a:fld>
            <a:endParaRPr lang="en-US" altLang="en-US" sz="1200"/>
          </a:p>
        </p:txBody>
      </p:sp>
    </p:spTree>
    <p:extLst>
      <p:ext uri="{BB962C8B-B14F-4D97-AF65-F5344CB8AC3E}">
        <p14:creationId xmlns:p14="http://schemas.microsoft.com/office/powerpoint/2010/main" val="6750356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0138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Maryland Utilities' Pre-Bid Conference, September 14, 2016</a:t>
            </a:r>
          </a:p>
        </p:txBody>
      </p:sp>
      <p:sp>
        <p:nvSpPr>
          <p:cNvPr id="10138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fld id="{0B17D47E-7DB1-4EE1-B53D-A8BF57D4A6F8}" type="slidenum">
              <a:rPr lang="en-US" altLang="en-US" sz="1200"/>
              <a:pPr/>
              <a:t>49</a:t>
            </a:fld>
            <a:endParaRPr lang="en-US" altLang="en-US" sz="1200"/>
          </a:p>
        </p:txBody>
      </p:sp>
    </p:spTree>
    <p:extLst>
      <p:ext uri="{BB962C8B-B14F-4D97-AF65-F5344CB8AC3E}">
        <p14:creationId xmlns:p14="http://schemas.microsoft.com/office/powerpoint/2010/main" val="1388981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979757" y="8867172"/>
            <a:ext cx="3061227" cy="459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40" tIns="46320" rIns="92640" bIns="46320" anchor="b"/>
          <a:lstStyle>
            <a:lvl1pPr defTabSz="915988">
              <a:defRPr sz="2400">
                <a:solidFill>
                  <a:schemeClr val="tx1"/>
                </a:solidFill>
                <a:latin typeface="Times New Roman" panose="02020603050405020304" pitchFamily="18" charset="0"/>
              </a:defRPr>
            </a:lvl1pPr>
            <a:lvl2pPr marL="742950" indent="-285750" defTabSz="915988">
              <a:defRPr sz="2400">
                <a:solidFill>
                  <a:schemeClr val="tx1"/>
                </a:solidFill>
                <a:latin typeface="Times New Roman" panose="02020603050405020304" pitchFamily="18" charset="0"/>
              </a:defRPr>
            </a:lvl2pPr>
            <a:lvl3pPr marL="1143000" indent="-228600" defTabSz="915988">
              <a:defRPr sz="2400">
                <a:solidFill>
                  <a:schemeClr val="tx1"/>
                </a:solidFill>
                <a:latin typeface="Times New Roman" panose="02020603050405020304" pitchFamily="18" charset="0"/>
              </a:defRPr>
            </a:lvl3pPr>
            <a:lvl4pPr marL="1600200" indent="-228600" defTabSz="915988">
              <a:defRPr sz="2400">
                <a:solidFill>
                  <a:schemeClr val="tx1"/>
                </a:solidFill>
                <a:latin typeface="Times New Roman" panose="02020603050405020304" pitchFamily="18" charset="0"/>
              </a:defRPr>
            </a:lvl4pPr>
            <a:lvl5pPr marL="2057400" indent="-228600" defTabSz="915988">
              <a:defRPr sz="2400">
                <a:solidFill>
                  <a:schemeClr val="tx1"/>
                </a:solidFill>
                <a:latin typeface="Times New Roman" panose="02020603050405020304" pitchFamily="18" charset="0"/>
              </a:defRPr>
            </a:lvl5pPr>
            <a:lvl6pPr marL="2514600" indent="-228600" defTabSz="9159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159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159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15988" eaLnBrk="0" fontAlgn="base" hangingPunct="0">
              <a:spcBef>
                <a:spcPct val="0"/>
              </a:spcBef>
              <a:spcAft>
                <a:spcPct val="0"/>
              </a:spcAft>
              <a:defRPr sz="2400">
                <a:solidFill>
                  <a:schemeClr val="tx1"/>
                </a:solidFill>
                <a:latin typeface="Times New Roman" panose="02020603050405020304" pitchFamily="18" charset="0"/>
              </a:defRPr>
            </a:lvl9pPr>
          </a:lstStyle>
          <a:p>
            <a:pPr algn="r"/>
            <a:fld id="{805D4674-A3B3-430E-AC92-F2C21A0F5A6E}" type="slidenum">
              <a:rPr lang="en-US" altLang="en-US" sz="1200"/>
              <a:pPr algn="r"/>
              <a:t>2</a:t>
            </a:fld>
            <a:endParaRPr lang="en-US" altLang="en-US" sz="1200"/>
          </a:p>
        </p:txBody>
      </p:sp>
      <p:sp>
        <p:nvSpPr>
          <p:cNvPr id="78851" name="Rectangle 2"/>
          <p:cNvSpPr>
            <a:spLocks noGrp="1" noRot="1" noChangeAspect="1" noChangeArrowheads="1" noTextEdit="1"/>
          </p:cNvSpPr>
          <p:nvPr>
            <p:ph type="sldImg"/>
          </p:nvPr>
        </p:nvSpPr>
        <p:spPr>
          <a:xfrm>
            <a:off x="1184275" y="698500"/>
            <a:ext cx="4654550" cy="3490913"/>
          </a:xfrm>
          <a:ln/>
        </p:spPr>
      </p:sp>
      <p:sp>
        <p:nvSpPr>
          <p:cNvPr id="78852" name="Rectangle 3"/>
          <p:cNvSpPr>
            <a:spLocks noGrp="1" noChangeArrowheads="1"/>
          </p:cNvSpPr>
          <p:nvPr>
            <p:ph type="body" idx="1"/>
          </p:nvPr>
        </p:nvSpPr>
        <p:spPr>
          <a:xfrm>
            <a:off x="702310" y="4422459"/>
            <a:ext cx="5618480" cy="418877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lstStyle/>
          <a:p>
            <a:pPr>
              <a:lnSpc>
                <a:spcPct val="80000"/>
              </a:lnSpc>
            </a:pPr>
            <a:endParaRPr lang="en-US" altLang="en-US" sz="800" dirty="0"/>
          </a:p>
        </p:txBody>
      </p:sp>
    </p:spTree>
    <p:extLst>
      <p:ext uri="{BB962C8B-B14F-4D97-AF65-F5344CB8AC3E}">
        <p14:creationId xmlns:p14="http://schemas.microsoft.com/office/powerpoint/2010/main" val="3107711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Maryland Utilities' Pre-Bid Conference, September 14, 2016</a:t>
            </a:r>
          </a:p>
        </p:txBody>
      </p:sp>
      <p:sp>
        <p:nvSpPr>
          <p:cNvPr id="798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fld id="{F7D07328-B0C5-4BE2-A8EF-B6F59257F314}" type="slidenum">
              <a:rPr lang="en-US" altLang="en-US" sz="1200"/>
              <a:pPr/>
              <a:t>3</a:t>
            </a:fld>
            <a:endParaRPr lang="en-US" altLang="en-US" sz="1200"/>
          </a:p>
        </p:txBody>
      </p:sp>
      <p:sp>
        <p:nvSpPr>
          <p:cNvPr id="79876" name="Rectangle 2"/>
          <p:cNvSpPr>
            <a:spLocks noGrp="1" noRot="1" noChangeAspect="1" noChangeArrowheads="1" noTextEdit="1"/>
          </p:cNvSpPr>
          <p:nvPr>
            <p:ph type="sldImg"/>
          </p:nvPr>
        </p:nvSpPr>
        <p:spPr>
          <a:ln/>
        </p:spPr>
      </p:sp>
      <p:sp>
        <p:nvSpPr>
          <p:cNvPr id="798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243590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090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Maryland Utilities' Pre-Bid Conference, September 14, 2016</a:t>
            </a:r>
          </a:p>
        </p:txBody>
      </p:sp>
      <p:sp>
        <p:nvSpPr>
          <p:cNvPr id="8090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fld id="{436F19CB-8F30-425E-8092-22FE08F61991}" type="slidenum">
              <a:rPr lang="en-US" altLang="en-US" sz="1200"/>
              <a:pPr/>
              <a:t>4</a:t>
            </a:fld>
            <a:endParaRPr lang="en-US" altLang="en-US" sz="1200"/>
          </a:p>
        </p:txBody>
      </p:sp>
    </p:spTree>
    <p:extLst>
      <p:ext uri="{BB962C8B-B14F-4D97-AF65-F5344CB8AC3E}">
        <p14:creationId xmlns:p14="http://schemas.microsoft.com/office/powerpoint/2010/main" val="467126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192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Maryland Utilities' Pre-Bid Conference, September 14, 2016</a:t>
            </a:r>
          </a:p>
        </p:txBody>
      </p:sp>
      <p:sp>
        <p:nvSpPr>
          <p:cNvPr id="8192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fld id="{705727AA-840F-47F5-A078-CE485E5B0595}" type="slidenum">
              <a:rPr lang="en-US" altLang="en-US" sz="1200"/>
              <a:pPr/>
              <a:t>7</a:t>
            </a:fld>
            <a:endParaRPr lang="en-US" altLang="en-US" sz="1200"/>
          </a:p>
        </p:txBody>
      </p:sp>
    </p:spTree>
    <p:extLst>
      <p:ext uri="{BB962C8B-B14F-4D97-AF65-F5344CB8AC3E}">
        <p14:creationId xmlns:p14="http://schemas.microsoft.com/office/powerpoint/2010/main" val="2160570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a:t>Maryland Utilities' Pre-Bid Conference, September 14, 2016</a:t>
            </a:r>
            <a:endParaRPr lang="en-US" dirty="0"/>
          </a:p>
        </p:txBody>
      </p:sp>
      <p:sp>
        <p:nvSpPr>
          <p:cNvPr id="5" name="Slide Number Placeholder 4"/>
          <p:cNvSpPr>
            <a:spLocks noGrp="1"/>
          </p:cNvSpPr>
          <p:nvPr>
            <p:ph type="sldNum" sz="quarter" idx="11"/>
          </p:nvPr>
        </p:nvSpPr>
        <p:spPr/>
        <p:txBody>
          <a:bodyPr/>
          <a:lstStyle/>
          <a:p>
            <a:fld id="{63FAD59C-E083-4612-BE8B-761F2671DBF3}" type="slidenum">
              <a:rPr lang="en-US" altLang="en-US" smtClean="0"/>
              <a:pPr/>
              <a:t>14</a:t>
            </a:fld>
            <a:endParaRPr lang="en-US" altLang="en-US"/>
          </a:p>
        </p:txBody>
      </p:sp>
    </p:spTree>
    <p:extLst>
      <p:ext uri="{BB962C8B-B14F-4D97-AF65-F5344CB8AC3E}">
        <p14:creationId xmlns:p14="http://schemas.microsoft.com/office/powerpoint/2010/main" val="3018454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r>
              <a:rPr lang="en-US"/>
              <a:t>Maryland Utilities' Pre-Bid Conference, September 14, 2016</a:t>
            </a:r>
            <a:endParaRPr lang="en-US" dirty="0"/>
          </a:p>
        </p:txBody>
      </p:sp>
      <p:sp>
        <p:nvSpPr>
          <p:cNvPr id="5" name="Slide Number Placeholder 4"/>
          <p:cNvSpPr>
            <a:spLocks noGrp="1"/>
          </p:cNvSpPr>
          <p:nvPr>
            <p:ph type="sldNum" sz="quarter" idx="11"/>
          </p:nvPr>
        </p:nvSpPr>
        <p:spPr/>
        <p:txBody>
          <a:bodyPr/>
          <a:lstStyle/>
          <a:p>
            <a:fld id="{63FAD59C-E083-4612-BE8B-761F2671DBF3}" type="slidenum">
              <a:rPr lang="en-US" altLang="en-US" smtClean="0"/>
              <a:pPr/>
              <a:t>16</a:t>
            </a:fld>
            <a:endParaRPr lang="en-US" altLang="en-US"/>
          </a:p>
        </p:txBody>
      </p:sp>
    </p:spTree>
    <p:extLst>
      <p:ext uri="{BB962C8B-B14F-4D97-AF65-F5344CB8AC3E}">
        <p14:creationId xmlns:p14="http://schemas.microsoft.com/office/powerpoint/2010/main" val="1393962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602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Maryland Utilities' Pre-Bid Conference, September 14, 2016</a:t>
            </a:r>
          </a:p>
        </p:txBody>
      </p:sp>
      <p:sp>
        <p:nvSpPr>
          <p:cNvPr id="8602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fld id="{2A2D0242-6121-4A80-969F-ADCCF8296F4D}" type="slidenum">
              <a:rPr lang="en-US" altLang="en-US" sz="1200"/>
              <a:pPr/>
              <a:t>18</a:t>
            </a:fld>
            <a:endParaRPr lang="en-US" altLang="en-US" sz="1200"/>
          </a:p>
        </p:txBody>
      </p:sp>
    </p:spTree>
    <p:extLst>
      <p:ext uri="{BB962C8B-B14F-4D97-AF65-F5344CB8AC3E}">
        <p14:creationId xmlns:p14="http://schemas.microsoft.com/office/powerpoint/2010/main" val="236514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011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Maryland Utilities' Pre-Bid Conference, September 14, 2016</a:t>
            </a:r>
          </a:p>
        </p:txBody>
      </p:sp>
      <p:sp>
        <p:nvSpPr>
          <p:cNvPr id="9011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064">
              <a:defRPr sz="2400">
                <a:solidFill>
                  <a:schemeClr val="tx1"/>
                </a:solidFill>
                <a:latin typeface="Times New Roman" panose="02020603050405020304" pitchFamily="18" charset="0"/>
              </a:defRPr>
            </a:lvl1pPr>
            <a:lvl2pPr marL="751122" indent="-288893" defTabSz="926064">
              <a:defRPr sz="2400">
                <a:solidFill>
                  <a:schemeClr val="tx1"/>
                </a:solidFill>
                <a:latin typeface="Times New Roman" panose="02020603050405020304" pitchFamily="18" charset="0"/>
              </a:defRPr>
            </a:lvl2pPr>
            <a:lvl3pPr marL="1155573" indent="-231115" defTabSz="926064">
              <a:defRPr sz="2400">
                <a:solidFill>
                  <a:schemeClr val="tx1"/>
                </a:solidFill>
                <a:latin typeface="Times New Roman" panose="02020603050405020304" pitchFamily="18" charset="0"/>
              </a:defRPr>
            </a:lvl3pPr>
            <a:lvl4pPr marL="1617802" indent="-231115" defTabSz="926064">
              <a:defRPr sz="2400">
                <a:solidFill>
                  <a:schemeClr val="tx1"/>
                </a:solidFill>
                <a:latin typeface="Times New Roman" panose="02020603050405020304" pitchFamily="18" charset="0"/>
              </a:defRPr>
            </a:lvl4pPr>
            <a:lvl5pPr marL="2080031" indent="-231115" defTabSz="926064">
              <a:defRPr sz="2400">
                <a:solidFill>
                  <a:schemeClr val="tx1"/>
                </a:solidFill>
                <a:latin typeface="Times New Roman" panose="02020603050405020304" pitchFamily="18" charset="0"/>
              </a:defRPr>
            </a:lvl5pPr>
            <a:lvl6pPr marL="2542261" indent="-231115" defTabSz="926064"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defTabSz="926064"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defTabSz="926064"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defTabSz="926064" eaLnBrk="0" fontAlgn="base" hangingPunct="0">
              <a:spcBef>
                <a:spcPct val="0"/>
              </a:spcBef>
              <a:spcAft>
                <a:spcPct val="0"/>
              </a:spcAft>
              <a:defRPr sz="2400">
                <a:solidFill>
                  <a:schemeClr val="tx1"/>
                </a:solidFill>
                <a:latin typeface="Times New Roman" panose="02020603050405020304" pitchFamily="18" charset="0"/>
              </a:defRPr>
            </a:lvl9pPr>
          </a:lstStyle>
          <a:p>
            <a:fld id="{502E441C-662B-4EDA-9AC9-E35BDC823B27}" type="slidenum">
              <a:rPr lang="en-US" altLang="en-US" sz="1200"/>
              <a:pPr/>
              <a:t>19</a:t>
            </a:fld>
            <a:endParaRPr lang="en-US" altLang="en-US" sz="1200"/>
          </a:p>
        </p:txBody>
      </p:sp>
    </p:spTree>
    <p:extLst>
      <p:ext uri="{BB962C8B-B14F-4D97-AF65-F5344CB8AC3E}">
        <p14:creationId xmlns:p14="http://schemas.microsoft.com/office/powerpoint/2010/main" val="1207922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Maryland Utilities' Pre-Bid Webinar September 20, 2018</a:t>
            </a:r>
          </a:p>
        </p:txBody>
      </p:sp>
      <p:sp>
        <p:nvSpPr>
          <p:cNvPr id="6" name="Slide Number Placeholder 5"/>
          <p:cNvSpPr>
            <a:spLocks noGrp="1"/>
          </p:cNvSpPr>
          <p:nvPr>
            <p:ph type="sldNum" sz="quarter" idx="12"/>
          </p:nvPr>
        </p:nvSpPr>
        <p:spPr/>
        <p:txBody>
          <a:bodyPr/>
          <a:lstStyle>
            <a:lvl1pPr>
              <a:defRPr/>
            </a:lvl1pPr>
          </a:lstStyle>
          <a:p>
            <a:fld id="{1C150539-63BD-402B-822A-531758CA48F7}" type="slidenum">
              <a:rPr lang="en-US" altLang="en-US"/>
              <a:pPr/>
              <a:t>‹#›</a:t>
            </a:fld>
            <a:endParaRPr lang="en-US" altLang="en-US"/>
          </a:p>
        </p:txBody>
      </p:sp>
    </p:spTree>
    <p:extLst>
      <p:ext uri="{BB962C8B-B14F-4D97-AF65-F5344CB8AC3E}">
        <p14:creationId xmlns:p14="http://schemas.microsoft.com/office/powerpoint/2010/main" val="2209106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Maryland Utilities' Pre-Bid Webinar September 20, 2018</a:t>
            </a:r>
          </a:p>
        </p:txBody>
      </p:sp>
      <p:sp>
        <p:nvSpPr>
          <p:cNvPr id="6" name="Slide Number Placeholder 5"/>
          <p:cNvSpPr>
            <a:spLocks noGrp="1"/>
          </p:cNvSpPr>
          <p:nvPr>
            <p:ph type="sldNum" sz="quarter" idx="12"/>
          </p:nvPr>
        </p:nvSpPr>
        <p:spPr/>
        <p:txBody>
          <a:bodyPr/>
          <a:lstStyle>
            <a:lvl1pPr>
              <a:defRPr/>
            </a:lvl1pPr>
          </a:lstStyle>
          <a:p>
            <a:fld id="{B406CF89-E610-43B2-B4F3-B27FA16BBC48}" type="slidenum">
              <a:rPr lang="en-US" altLang="en-US"/>
              <a:pPr/>
              <a:t>‹#›</a:t>
            </a:fld>
            <a:endParaRPr lang="en-US" altLang="en-US"/>
          </a:p>
        </p:txBody>
      </p:sp>
    </p:spTree>
    <p:extLst>
      <p:ext uri="{BB962C8B-B14F-4D97-AF65-F5344CB8AC3E}">
        <p14:creationId xmlns:p14="http://schemas.microsoft.com/office/powerpoint/2010/main" val="2817043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Maryland Utilities' Pre-Bid Webinar September 20, 2018</a:t>
            </a:r>
          </a:p>
        </p:txBody>
      </p:sp>
      <p:sp>
        <p:nvSpPr>
          <p:cNvPr id="6" name="Slide Number Placeholder 5"/>
          <p:cNvSpPr>
            <a:spLocks noGrp="1"/>
          </p:cNvSpPr>
          <p:nvPr>
            <p:ph type="sldNum" sz="quarter" idx="12"/>
          </p:nvPr>
        </p:nvSpPr>
        <p:spPr/>
        <p:txBody>
          <a:bodyPr/>
          <a:lstStyle>
            <a:lvl1pPr>
              <a:defRPr/>
            </a:lvl1pPr>
          </a:lstStyle>
          <a:p>
            <a:fld id="{BEBB9852-BD20-4E98-A119-562F7B875B2F}" type="slidenum">
              <a:rPr lang="en-US" altLang="en-US"/>
              <a:pPr/>
              <a:t>‹#›</a:t>
            </a:fld>
            <a:endParaRPr lang="en-US" altLang="en-US"/>
          </a:p>
        </p:txBody>
      </p:sp>
    </p:spTree>
    <p:extLst>
      <p:ext uri="{BB962C8B-B14F-4D97-AF65-F5344CB8AC3E}">
        <p14:creationId xmlns:p14="http://schemas.microsoft.com/office/powerpoint/2010/main" val="874708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Maryland Utilities' Pre-Bid Webinar September 20, 2018</a:t>
            </a:r>
          </a:p>
        </p:txBody>
      </p:sp>
      <p:sp>
        <p:nvSpPr>
          <p:cNvPr id="6" name="Slide Number Placeholder 5"/>
          <p:cNvSpPr>
            <a:spLocks noGrp="1"/>
          </p:cNvSpPr>
          <p:nvPr>
            <p:ph type="sldNum" sz="quarter" idx="12"/>
          </p:nvPr>
        </p:nvSpPr>
        <p:spPr/>
        <p:txBody>
          <a:bodyPr/>
          <a:lstStyle>
            <a:lvl1pPr>
              <a:defRPr/>
            </a:lvl1pPr>
          </a:lstStyle>
          <a:p>
            <a:fld id="{786E70D5-D66B-4129-9496-535D66C3827D}" type="slidenum">
              <a:rPr lang="en-US" altLang="en-US"/>
              <a:pPr/>
              <a:t>‹#›</a:t>
            </a:fld>
            <a:endParaRPr lang="en-US" altLang="en-US"/>
          </a:p>
        </p:txBody>
      </p:sp>
    </p:spTree>
    <p:extLst>
      <p:ext uri="{BB962C8B-B14F-4D97-AF65-F5344CB8AC3E}">
        <p14:creationId xmlns:p14="http://schemas.microsoft.com/office/powerpoint/2010/main" val="1058331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Maryland Utilities' Pre-Bid Webinar September 20, 2018</a:t>
            </a:r>
          </a:p>
        </p:txBody>
      </p:sp>
      <p:sp>
        <p:nvSpPr>
          <p:cNvPr id="6" name="Slide Number Placeholder 5"/>
          <p:cNvSpPr>
            <a:spLocks noGrp="1"/>
          </p:cNvSpPr>
          <p:nvPr>
            <p:ph type="sldNum" sz="quarter" idx="12"/>
          </p:nvPr>
        </p:nvSpPr>
        <p:spPr/>
        <p:txBody>
          <a:bodyPr/>
          <a:lstStyle>
            <a:lvl1pPr>
              <a:defRPr/>
            </a:lvl1pPr>
          </a:lstStyle>
          <a:p>
            <a:fld id="{0F3D964E-196A-4F23-B3BB-10DE15D243FD}" type="slidenum">
              <a:rPr lang="en-US" altLang="en-US"/>
              <a:pPr/>
              <a:t>‹#›</a:t>
            </a:fld>
            <a:endParaRPr lang="en-US" altLang="en-US"/>
          </a:p>
        </p:txBody>
      </p:sp>
    </p:spTree>
    <p:extLst>
      <p:ext uri="{BB962C8B-B14F-4D97-AF65-F5344CB8AC3E}">
        <p14:creationId xmlns:p14="http://schemas.microsoft.com/office/powerpoint/2010/main" val="3043584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dirty="0"/>
              <a:t>Maryland Utilities' Pre-Bid Webinar September 20, 2018</a:t>
            </a:r>
          </a:p>
        </p:txBody>
      </p:sp>
      <p:sp>
        <p:nvSpPr>
          <p:cNvPr id="7" name="Slide Number Placeholder 5"/>
          <p:cNvSpPr>
            <a:spLocks noGrp="1"/>
          </p:cNvSpPr>
          <p:nvPr>
            <p:ph type="sldNum" sz="quarter" idx="12"/>
          </p:nvPr>
        </p:nvSpPr>
        <p:spPr/>
        <p:txBody>
          <a:bodyPr/>
          <a:lstStyle>
            <a:lvl1pPr>
              <a:defRPr/>
            </a:lvl1pPr>
          </a:lstStyle>
          <a:p>
            <a:fld id="{A5A17C8E-3132-4B6D-8B56-F9DEB15DEADC}" type="slidenum">
              <a:rPr lang="en-US" altLang="en-US"/>
              <a:pPr/>
              <a:t>‹#›</a:t>
            </a:fld>
            <a:endParaRPr lang="en-US" altLang="en-US"/>
          </a:p>
        </p:txBody>
      </p:sp>
    </p:spTree>
    <p:extLst>
      <p:ext uri="{BB962C8B-B14F-4D97-AF65-F5344CB8AC3E}">
        <p14:creationId xmlns:p14="http://schemas.microsoft.com/office/powerpoint/2010/main" val="348576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dirty="0"/>
              <a:t>Maryland Utilities' Pre-Bid Webinar September 20, 2018</a:t>
            </a:r>
          </a:p>
        </p:txBody>
      </p:sp>
      <p:sp>
        <p:nvSpPr>
          <p:cNvPr id="9" name="Slide Number Placeholder 5"/>
          <p:cNvSpPr>
            <a:spLocks noGrp="1"/>
          </p:cNvSpPr>
          <p:nvPr>
            <p:ph type="sldNum" sz="quarter" idx="12"/>
          </p:nvPr>
        </p:nvSpPr>
        <p:spPr/>
        <p:txBody>
          <a:bodyPr/>
          <a:lstStyle>
            <a:lvl1pPr>
              <a:defRPr/>
            </a:lvl1pPr>
          </a:lstStyle>
          <a:p>
            <a:fld id="{2B6A9C9B-D745-433F-ABB1-DA42BC4A66E6}" type="slidenum">
              <a:rPr lang="en-US" altLang="en-US"/>
              <a:pPr/>
              <a:t>‹#›</a:t>
            </a:fld>
            <a:endParaRPr lang="en-US" altLang="en-US"/>
          </a:p>
        </p:txBody>
      </p:sp>
    </p:spTree>
    <p:extLst>
      <p:ext uri="{BB962C8B-B14F-4D97-AF65-F5344CB8AC3E}">
        <p14:creationId xmlns:p14="http://schemas.microsoft.com/office/powerpoint/2010/main" val="2546312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a:t>Maryland Utilities' Pre-Bid Webinar September 20, 2018</a:t>
            </a:r>
          </a:p>
        </p:txBody>
      </p:sp>
      <p:sp>
        <p:nvSpPr>
          <p:cNvPr id="5" name="Slide Number Placeholder 5"/>
          <p:cNvSpPr>
            <a:spLocks noGrp="1"/>
          </p:cNvSpPr>
          <p:nvPr>
            <p:ph type="sldNum" sz="quarter" idx="12"/>
          </p:nvPr>
        </p:nvSpPr>
        <p:spPr/>
        <p:txBody>
          <a:bodyPr/>
          <a:lstStyle>
            <a:lvl1pPr>
              <a:defRPr/>
            </a:lvl1pPr>
          </a:lstStyle>
          <a:p>
            <a:fld id="{1BB6B42C-E47C-4646-8D0F-5F1E3FC83762}" type="slidenum">
              <a:rPr lang="en-US" altLang="en-US"/>
              <a:pPr/>
              <a:t>‹#›</a:t>
            </a:fld>
            <a:endParaRPr lang="en-US" altLang="en-US"/>
          </a:p>
        </p:txBody>
      </p:sp>
    </p:spTree>
    <p:extLst>
      <p:ext uri="{BB962C8B-B14F-4D97-AF65-F5344CB8AC3E}">
        <p14:creationId xmlns:p14="http://schemas.microsoft.com/office/powerpoint/2010/main" val="2949105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dirty="0"/>
              <a:t>Maryland Utilities' Pre-Bid Webinar September 20, 2018</a:t>
            </a:r>
          </a:p>
        </p:txBody>
      </p:sp>
      <p:sp>
        <p:nvSpPr>
          <p:cNvPr id="4" name="Slide Number Placeholder 5"/>
          <p:cNvSpPr>
            <a:spLocks noGrp="1"/>
          </p:cNvSpPr>
          <p:nvPr>
            <p:ph type="sldNum" sz="quarter" idx="12"/>
          </p:nvPr>
        </p:nvSpPr>
        <p:spPr/>
        <p:txBody>
          <a:bodyPr/>
          <a:lstStyle>
            <a:lvl1pPr>
              <a:defRPr/>
            </a:lvl1pPr>
          </a:lstStyle>
          <a:p>
            <a:fld id="{F2D64161-3A07-496C-B370-9D7DEE589113}" type="slidenum">
              <a:rPr lang="en-US" altLang="en-US"/>
              <a:pPr/>
              <a:t>‹#›</a:t>
            </a:fld>
            <a:endParaRPr lang="en-US" altLang="en-US"/>
          </a:p>
        </p:txBody>
      </p:sp>
    </p:spTree>
    <p:extLst>
      <p:ext uri="{BB962C8B-B14F-4D97-AF65-F5344CB8AC3E}">
        <p14:creationId xmlns:p14="http://schemas.microsoft.com/office/powerpoint/2010/main" val="3015623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dirty="0"/>
              <a:t>Maryland Utilities' Pre-Bid Webinar September 20, 2018</a:t>
            </a:r>
          </a:p>
        </p:txBody>
      </p:sp>
      <p:sp>
        <p:nvSpPr>
          <p:cNvPr id="7" name="Slide Number Placeholder 5"/>
          <p:cNvSpPr>
            <a:spLocks noGrp="1"/>
          </p:cNvSpPr>
          <p:nvPr>
            <p:ph type="sldNum" sz="quarter" idx="12"/>
          </p:nvPr>
        </p:nvSpPr>
        <p:spPr/>
        <p:txBody>
          <a:bodyPr/>
          <a:lstStyle>
            <a:lvl1pPr>
              <a:defRPr/>
            </a:lvl1pPr>
          </a:lstStyle>
          <a:p>
            <a:fld id="{EEB3C99D-9ADF-438D-97E9-5CCA4833562F}" type="slidenum">
              <a:rPr lang="en-US" altLang="en-US"/>
              <a:pPr/>
              <a:t>‹#›</a:t>
            </a:fld>
            <a:endParaRPr lang="en-US" altLang="en-US"/>
          </a:p>
        </p:txBody>
      </p:sp>
    </p:spTree>
    <p:extLst>
      <p:ext uri="{BB962C8B-B14F-4D97-AF65-F5344CB8AC3E}">
        <p14:creationId xmlns:p14="http://schemas.microsoft.com/office/powerpoint/2010/main" val="4165138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dirty="0"/>
              <a:t>Maryland Utilities' Pre-Bid Webinar September 20, 2018</a:t>
            </a:r>
          </a:p>
        </p:txBody>
      </p:sp>
      <p:sp>
        <p:nvSpPr>
          <p:cNvPr id="7" name="Slide Number Placeholder 5"/>
          <p:cNvSpPr>
            <a:spLocks noGrp="1"/>
          </p:cNvSpPr>
          <p:nvPr>
            <p:ph type="sldNum" sz="quarter" idx="12"/>
          </p:nvPr>
        </p:nvSpPr>
        <p:spPr/>
        <p:txBody>
          <a:bodyPr/>
          <a:lstStyle>
            <a:lvl1pPr>
              <a:defRPr/>
            </a:lvl1pPr>
          </a:lstStyle>
          <a:p>
            <a:fld id="{EC658CB9-6C13-4D07-997F-34A9F8F1E1EC}" type="slidenum">
              <a:rPr lang="en-US" altLang="en-US"/>
              <a:pPr/>
              <a:t>‹#›</a:t>
            </a:fld>
            <a:endParaRPr lang="en-US" altLang="en-US"/>
          </a:p>
        </p:txBody>
      </p:sp>
    </p:spTree>
    <p:extLst>
      <p:ext uri="{BB962C8B-B14F-4D97-AF65-F5344CB8AC3E}">
        <p14:creationId xmlns:p14="http://schemas.microsoft.com/office/powerpoint/2010/main" val="2687225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dirty="0">
                <a:solidFill>
                  <a:schemeClr val="tx1">
                    <a:tint val="75000"/>
                  </a:schemeClr>
                </a:solidFill>
              </a:defRPr>
            </a:lvl1pPr>
          </a:lstStyle>
          <a:p>
            <a:pPr>
              <a:defRPr/>
            </a:pPr>
            <a:r>
              <a:rPr lang="en-US" dirty="0"/>
              <a:t>Maryland Utilities' Pre-Bid Webinar September 20, 2018</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70767D7-9A28-43FE-8827-3A4AC37331C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17" r:id="rId1"/>
    <p:sldLayoutId id="2147484518" r:id="rId2"/>
    <p:sldLayoutId id="2147484519" r:id="rId3"/>
    <p:sldLayoutId id="2147484520" r:id="rId4"/>
    <p:sldLayoutId id="2147484521" r:id="rId5"/>
    <p:sldLayoutId id="2147484522" r:id="rId6"/>
    <p:sldLayoutId id="2147484523" r:id="rId7"/>
    <p:sldLayoutId id="2147484524" r:id="rId8"/>
    <p:sldLayoutId id="2147484525" r:id="rId9"/>
    <p:sldLayoutId id="2147484526" r:id="rId10"/>
    <p:sldLayoutId id="2147484527"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ctrTitle"/>
          </p:nvPr>
        </p:nvSpPr>
        <p:spPr>
          <a:xfrm>
            <a:off x="292100" y="508000"/>
            <a:ext cx="8382000" cy="2933700"/>
          </a:xfrm>
        </p:spPr>
        <p:txBody>
          <a:bodyPr/>
          <a:lstStyle/>
          <a:p>
            <a:pPr eaLnBrk="1" hangingPunct="1"/>
            <a:r>
              <a:rPr lang="en-US" altLang="en-US" dirty="0"/>
              <a:t>Maryland Utilities’</a:t>
            </a:r>
            <a:br>
              <a:rPr lang="en-US" altLang="en-US" dirty="0"/>
            </a:br>
            <a:r>
              <a:rPr lang="en-US" altLang="en-US" dirty="0"/>
              <a:t>Request For Proposals for</a:t>
            </a:r>
            <a:br>
              <a:rPr lang="en-US" altLang="en-US" dirty="0"/>
            </a:br>
            <a:r>
              <a:rPr lang="en-US" altLang="en-US" dirty="0"/>
              <a:t>Full Requirements Wholesale Electric Power </a:t>
            </a:r>
          </a:p>
        </p:txBody>
      </p:sp>
      <p:sp>
        <p:nvSpPr>
          <p:cNvPr id="3075" name="Rectangle 7"/>
          <p:cNvSpPr>
            <a:spLocks noGrp="1" noChangeArrowheads="1"/>
          </p:cNvSpPr>
          <p:nvPr>
            <p:ph type="subTitle" idx="1"/>
          </p:nvPr>
        </p:nvSpPr>
        <p:spPr>
          <a:xfrm>
            <a:off x="2082800" y="3670300"/>
            <a:ext cx="6400800" cy="1727200"/>
          </a:xfrm>
        </p:spPr>
        <p:txBody>
          <a:bodyPr rtlCol="0">
            <a:normAutofit/>
          </a:bodyPr>
          <a:lstStyle/>
          <a:p>
            <a:pPr algn="r" eaLnBrk="1" fontAlgn="auto" hangingPunct="1">
              <a:lnSpc>
                <a:spcPct val="65000"/>
              </a:lnSpc>
              <a:spcAft>
                <a:spcPts val="0"/>
              </a:spcAft>
              <a:defRPr/>
            </a:pPr>
            <a:r>
              <a:rPr lang="en-US" dirty="0"/>
              <a:t>Pre-Bid Webinar</a:t>
            </a:r>
          </a:p>
          <a:p>
            <a:pPr algn="r" eaLnBrk="1" fontAlgn="auto" hangingPunct="1">
              <a:lnSpc>
                <a:spcPct val="65000"/>
              </a:lnSpc>
              <a:spcAft>
                <a:spcPts val="0"/>
              </a:spcAft>
              <a:defRPr/>
            </a:pPr>
            <a:r>
              <a:rPr lang="en-US" dirty="0"/>
              <a:t>September 20, 2018</a:t>
            </a:r>
          </a:p>
        </p:txBody>
      </p:sp>
      <p:cxnSp>
        <p:nvCxnSpPr>
          <p:cNvPr id="3" name="Straight Connector 2"/>
          <p:cNvCxnSpPr/>
          <p:nvPr/>
        </p:nvCxnSpPr>
        <p:spPr>
          <a:xfrm>
            <a:off x="495300" y="3416300"/>
            <a:ext cx="81915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idx="1"/>
          </p:nvPr>
        </p:nvSpPr>
        <p:spPr>
          <a:xfrm>
            <a:off x="457200" y="1600200"/>
            <a:ext cx="8229600" cy="1790700"/>
          </a:xfrm>
        </p:spPr>
        <p:txBody>
          <a:bodyPr rtlCol="0">
            <a:normAutofit fontScale="55000" lnSpcReduction="20000"/>
          </a:bodyPr>
          <a:lstStyle/>
          <a:p>
            <a:pPr algn="ctr" eaLnBrk="1" fontAlgn="auto" hangingPunct="1">
              <a:spcAft>
                <a:spcPts val="0"/>
              </a:spcAft>
              <a:buFontTx/>
              <a:buNone/>
              <a:defRPr/>
            </a:pPr>
            <a:endParaRPr lang="en-US" dirty="0"/>
          </a:p>
          <a:p>
            <a:pPr algn="ctr" eaLnBrk="1" fontAlgn="auto" hangingPunct="1">
              <a:spcAft>
                <a:spcPts val="0"/>
              </a:spcAft>
              <a:buFontTx/>
              <a:buNone/>
              <a:defRPr/>
            </a:pPr>
            <a:endParaRPr lang="en-US" dirty="0"/>
          </a:p>
          <a:p>
            <a:pPr algn="ctr" eaLnBrk="1" fontAlgn="auto" hangingPunct="1">
              <a:spcAft>
                <a:spcPts val="0"/>
              </a:spcAft>
              <a:buFontTx/>
              <a:buNone/>
              <a:defRPr/>
            </a:pPr>
            <a:endParaRPr lang="en-US" dirty="0"/>
          </a:p>
          <a:p>
            <a:pPr algn="ctr" eaLnBrk="1" fontAlgn="auto" hangingPunct="1">
              <a:spcAft>
                <a:spcPts val="0"/>
              </a:spcAft>
              <a:buFontTx/>
              <a:buNone/>
              <a:defRPr/>
            </a:pPr>
            <a:endParaRPr lang="en-US" dirty="0"/>
          </a:p>
          <a:p>
            <a:pPr algn="ctr" eaLnBrk="1" fontAlgn="auto" hangingPunct="1">
              <a:spcAft>
                <a:spcPts val="0"/>
              </a:spcAft>
              <a:buFontTx/>
              <a:buNone/>
              <a:defRPr/>
            </a:pPr>
            <a:r>
              <a:rPr lang="en-US" sz="6500" dirty="0">
                <a:latin typeface="+mj-lt"/>
              </a:rPr>
              <a:t>2019 Request for Proposals(RFP)</a:t>
            </a:r>
          </a:p>
        </p:txBody>
      </p:sp>
      <p:sp>
        <p:nvSpPr>
          <p:cNvPr id="16387"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1434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051E349-78FE-4711-A170-82A9F5930CF8}" type="slidenum">
              <a:rPr lang="en-US" altLang="en-US" sz="1400">
                <a:latin typeface="Times New Roman" panose="02020603050405020304" pitchFamily="18" charset="0"/>
              </a:rPr>
              <a:pPr>
                <a:spcBef>
                  <a:spcPct val="0"/>
                </a:spcBef>
                <a:buFontTx/>
                <a:buNone/>
              </a:pPr>
              <a:t>10</a:t>
            </a:fld>
            <a:endParaRPr lang="en-US" altLang="en-US" sz="1400">
              <a:latin typeface="Times New Roman" panose="02020603050405020304" pitchFamily="18" charset="0"/>
            </a:endParaRPr>
          </a:p>
        </p:txBody>
      </p:sp>
      <p:cxnSp>
        <p:nvCxnSpPr>
          <p:cNvPr id="5" name="Straight Connector 4"/>
          <p:cNvCxnSpPr/>
          <p:nvPr/>
        </p:nvCxnSpPr>
        <p:spPr>
          <a:xfrm>
            <a:off x="495300" y="3416300"/>
            <a:ext cx="81915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901700" y="190500"/>
            <a:ext cx="7340600" cy="914400"/>
          </a:xfrm>
        </p:spPr>
        <p:txBody>
          <a:bodyPr/>
          <a:lstStyle/>
          <a:p>
            <a:pPr eaLnBrk="1" hangingPunct="1"/>
            <a:r>
              <a:rPr lang="en-US" altLang="en-US" sz="3000"/>
              <a:t>Request for Proposals (RFP)</a:t>
            </a:r>
          </a:p>
        </p:txBody>
      </p:sp>
      <p:sp>
        <p:nvSpPr>
          <p:cNvPr id="15363" name="Rectangle 5"/>
          <p:cNvSpPr>
            <a:spLocks noGrp="1" noChangeArrowheads="1"/>
          </p:cNvSpPr>
          <p:nvPr>
            <p:ph idx="1"/>
          </p:nvPr>
        </p:nvSpPr>
        <p:spPr>
          <a:xfrm>
            <a:off x="444500" y="1597025"/>
            <a:ext cx="8229600" cy="4379913"/>
          </a:xfrm>
        </p:spPr>
        <p:txBody>
          <a:bodyPr/>
          <a:lstStyle/>
          <a:p>
            <a:pPr eaLnBrk="1" hangingPunct="1">
              <a:lnSpc>
                <a:spcPct val="90000"/>
              </a:lnSpc>
              <a:buFontTx/>
              <a:buNone/>
            </a:pPr>
            <a:r>
              <a:rPr lang="en-US" altLang="en-US" sz="2000" b="1"/>
              <a:t>Supply Requirement Overview</a:t>
            </a:r>
          </a:p>
          <a:p>
            <a:pPr eaLnBrk="1" hangingPunct="1">
              <a:lnSpc>
                <a:spcPct val="90000"/>
              </a:lnSpc>
            </a:pPr>
            <a:r>
              <a:rPr lang="en-US" altLang="en-US" sz="2000"/>
              <a:t>Full requirements service, including energy, capacity, ancillary services, losses and renewables; excluding network transmission</a:t>
            </a:r>
          </a:p>
          <a:p>
            <a:pPr eaLnBrk="1" hangingPunct="1">
              <a:lnSpc>
                <a:spcPct val="90000"/>
              </a:lnSpc>
            </a:pPr>
            <a:r>
              <a:rPr lang="en-US" altLang="en-US" sz="2000"/>
              <a:t>Supplier’s obligation will be in terms of a fixed percentage of a utility’s total SOS load for a specific service type</a:t>
            </a:r>
          </a:p>
          <a:p>
            <a:pPr eaLnBrk="1" hangingPunct="1">
              <a:lnSpc>
                <a:spcPct val="90000"/>
              </a:lnSpc>
            </a:pPr>
            <a:r>
              <a:rPr lang="en-US" altLang="en-US" sz="2000"/>
              <a:t>Wholesale supply will be at fixed prices, for the Base Load only.  The Incremental Load will be supplied by buyer at a variable price (PJM spot market). Base and Incremental loads are defined by the Volume Risk Mitigation (VRM) mechanism (FSA § 6.3)</a:t>
            </a:r>
          </a:p>
        </p:txBody>
      </p:sp>
      <p:sp>
        <p:nvSpPr>
          <p:cNvPr id="17412"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1536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208FB11-9FA8-4026-BB06-240BD4D91922}" type="slidenum">
              <a:rPr lang="en-US" altLang="en-US" sz="1400">
                <a:latin typeface="Times New Roman" panose="02020603050405020304" pitchFamily="18" charset="0"/>
              </a:rPr>
              <a:pPr>
                <a:spcBef>
                  <a:spcPct val="0"/>
                </a:spcBef>
                <a:buFontTx/>
                <a:buNone/>
              </a:pPr>
              <a:t>11</a:t>
            </a:fld>
            <a:endParaRPr lang="en-US" altLang="en-US" sz="140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01700" y="249238"/>
            <a:ext cx="7340600" cy="817562"/>
          </a:xfrm>
        </p:spPr>
        <p:txBody>
          <a:bodyPr/>
          <a:lstStyle/>
          <a:p>
            <a:pPr eaLnBrk="1" hangingPunct="1"/>
            <a:r>
              <a:rPr lang="en-US" altLang="en-US" sz="3000"/>
              <a:t>Request for Proposals</a:t>
            </a:r>
          </a:p>
        </p:txBody>
      </p:sp>
      <p:sp>
        <p:nvSpPr>
          <p:cNvPr id="16387" name="Rectangle 3"/>
          <p:cNvSpPr>
            <a:spLocks noGrp="1" noChangeArrowheads="1"/>
          </p:cNvSpPr>
          <p:nvPr>
            <p:ph idx="1"/>
          </p:nvPr>
        </p:nvSpPr>
        <p:spPr>
          <a:xfrm>
            <a:off x="419100" y="1589088"/>
            <a:ext cx="8255000" cy="4572000"/>
          </a:xfrm>
        </p:spPr>
        <p:txBody>
          <a:bodyPr/>
          <a:lstStyle/>
          <a:p>
            <a:pPr eaLnBrk="1" hangingPunct="1">
              <a:buFontTx/>
              <a:buNone/>
            </a:pPr>
            <a:r>
              <a:rPr lang="en-US" altLang="en-US" sz="2000" b="1" dirty="0"/>
              <a:t>Procurement Process Overview</a:t>
            </a:r>
          </a:p>
          <a:p>
            <a:pPr eaLnBrk="1" hangingPunct="1"/>
            <a:r>
              <a:rPr lang="en-US" altLang="en-US" sz="2000" dirty="0"/>
              <a:t>Scope of the RFP includes the October 2018, January 2019, April 2019 and June 2019 auctions</a:t>
            </a:r>
          </a:p>
          <a:p>
            <a:pPr eaLnBrk="1" hangingPunct="1"/>
            <a:r>
              <a:rPr lang="en-US" altLang="en-US" sz="2000" dirty="0"/>
              <a:t>Suppliers will have to qualify only once for this multi-procurement process, however if changes occur that materially affect supplier’s financial condition or its status with PJM or FERC, supplier is responsible for notifying the utilities</a:t>
            </a:r>
          </a:p>
          <a:p>
            <a:pPr lvl="1" eaLnBrk="1" hangingPunct="1">
              <a:lnSpc>
                <a:spcPct val="80000"/>
              </a:lnSpc>
            </a:pPr>
            <a:r>
              <a:rPr lang="en-US" altLang="en-US" sz="2000" dirty="0"/>
              <a:t>Credit ratings</a:t>
            </a:r>
          </a:p>
          <a:p>
            <a:pPr lvl="1" eaLnBrk="1" hangingPunct="1">
              <a:lnSpc>
                <a:spcPct val="80000"/>
              </a:lnSpc>
            </a:pPr>
            <a:r>
              <a:rPr lang="en-US" altLang="en-US" sz="2000" dirty="0"/>
              <a:t>PJM membership in good standing</a:t>
            </a:r>
          </a:p>
          <a:p>
            <a:pPr lvl="1" eaLnBrk="1" hangingPunct="1">
              <a:lnSpc>
                <a:spcPct val="80000"/>
              </a:lnSpc>
            </a:pPr>
            <a:r>
              <a:rPr lang="en-US" altLang="en-US" sz="2000" dirty="0"/>
              <a:t>FERC authorization for market based rates</a:t>
            </a:r>
          </a:p>
        </p:txBody>
      </p:sp>
      <p:sp>
        <p:nvSpPr>
          <p:cNvPr id="1843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1638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82BE5C5-8972-45B9-AB39-8B2DE9432181}" type="slidenum">
              <a:rPr lang="en-US" altLang="en-US" sz="1400">
                <a:latin typeface="Times New Roman" panose="02020603050405020304" pitchFamily="18" charset="0"/>
              </a:rPr>
              <a:pPr>
                <a:spcBef>
                  <a:spcPct val="0"/>
                </a:spcBef>
                <a:buFontTx/>
                <a:buNone/>
              </a:pPr>
              <a:t>12</a:t>
            </a:fld>
            <a:endParaRPr lang="en-US" altLang="en-US" sz="1400">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89000" y="312738"/>
            <a:ext cx="7327900" cy="665162"/>
          </a:xfrm>
        </p:spPr>
        <p:txBody>
          <a:bodyPr/>
          <a:lstStyle/>
          <a:p>
            <a:pPr eaLnBrk="1" hangingPunct="1"/>
            <a:r>
              <a:rPr lang="en-US" altLang="en-US" sz="3000"/>
              <a:t>Request for Proposals</a:t>
            </a:r>
          </a:p>
        </p:txBody>
      </p:sp>
      <p:sp>
        <p:nvSpPr>
          <p:cNvPr id="17411" name="Rectangle 3"/>
          <p:cNvSpPr>
            <a:spLocks noGrp="1" noChangeArrowheads="1"/>
          </p:cNvSpPr>
          <p:nvPr>
            <p:ph idx="1"/>
          </p:nvPr>
        </p:nvSpPr>
        <p:spPr>
          <a:xfrm>
            <a:off x="412750" y="1587500"/>
            <a:ext cx="8534400" cy="4548188"/>
          </a:xfrm>
        </p:spPr>
        <p:txBody>
          <a:bodyPr/>
          <a:lstStyle/>
          <a:p>
            <a:pPr eaLnBrk="1" hangingPunct="1">
              <a:lnSpc>
                <a:spcPct val="90000"/>
              </a:lnSpc>
              <a:buFontTx/>
              <a:buNone/>
            </a:pPr>
            <a:r>
              <a:rPr lang="en-US" altLang="en-US" sz="2000" b="1" dirty="0"/>
              <a:t>Procurement Process Overview (continued)</a:t>
            </a:r>
          </a:p>
          <a:p>
            <a:pPr eaLnBrk="1" hangingPunct="1">
              <a:lnSpc>
                <a:spcPct val="90000"/>
              </a:lnSpc>
            </a:pPr>
            <a:r>
              <a:rPr lang="en-US" altLang="en-US" sz="2000" dirty="0"/>
              <a:t>For BGE and PHI Residential and Type I supply, 25% of the load will be procured in October 2018 for June 1, 2019 delivery and another 25% in April 2019 for October 1, 2019 delivery </a:t>
            </a:r>
            <a:endParaRPr lang="en-US" altLang="en-US" sz="2000" dirty="0">
              <a:solidFill>
                <a:srgbClr val="FF0000"/>
              </a:solidFill>
            </a:endParaRPr>
          </a:p>
          <a:p>
            <a:pPr eaLnBrk="1" hangingPunct="1"/>
            <a:r>
              <a:rPr lang="en-US" altLang="en-US" sz="2000" dirty="0"/>
              <a:t>For PE, bidding for Residential supply will occur in four procurements – October 2018, January, April, and June 2019, and the contract terms will range from twelve to twenty-four months for delivery beginning June 1, 2019 and June 1, 2020. </a:t>
            </a:r>
          </a:p>
          <a:p>
            <a:pPr eaLnBrk="1" hangingPunct="1"/>
            <a:r>
              <a:rPr lang="en-US" altLang="en-US" sz="2000" dirty="0"/>
              <a:t>100% of the Type II supply will be procured every 3 months with delivery starting December 1, 2018, March 1, June 1 and September 1, 2019 </a:t>
            </a:r>
          </a:p>
          <a:p>
            <a:pPr eaLnBrk="1" hangingPunct="1">
              <a:lnSpc>
                <a:spcPct val="90000"/>
              </a:lnSpc>
            </a:pPr>
            <a:r>
              <a:rPr lang="en-US" altLang="en-US" sz="2000" dirty="0"/>
              <a:t>A reserve procurement will be scheduled for each solicitation in the event that conforming bids are insufficient to meet supply requirements  </a:t>
            </a:r>
          </a:p>
        </p:txBody>
      </p:sp>
      <p:sp>
        <p:nvSpPr>
          <p:cNvPr id="19460"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1741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06CEABF-4A9E-49A4-80BE-41D2B752C690}" type="slidenum">
              <a:rPr lang="en-US" altLang="en-US" sz="1400">
                <a:latin typeface="Times New Roman" panose="02020603050405020304" pitchFamily="18" charset="0"/>
              </a:rPr>
              <a:pPr>
                <a:spcBef>
                  <a:spcPct val="0"/>
                </a:spcBef>
                <a:buFontTx/>
                <a:buNone/>
              </a:pPr>
              <a:t>13</a:t>
            </a:fld>
            <a:endParaRPr lang="en-US" altLang="en-US" sz="1400">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89000" y="261938"/>
            <a:ext cx="7353300" cy="804862"/>
          </a:xfrm>
        </p:spPr>
        <p:txBody>
          <a:bodyPr/>
          <a:lstStyle/>
          <a:p>
            <a:pPr eaLnBrk="1" hangingPunct="1"/>
            <a:r>
              <a:rPr lang="en-US" altLang="en-US" sz="3000"/>
              <a:t>Request for Proposals</a:t>
            </a:r>
          </a:p>
        </p:txBody>
      </p:sp>
      <p:sp>
        <p:nvSpPr>
          <p:cNvPr id="18435" name="Rectangle 3"/>
          <p:cNvSpPr>
            <a:spLocks noGrp="1" noChangeArrowheads="1"/>
          </p:cNvSpPr>
          <p:nvPr>
            <p:ph idx="1"/>
          </p:nvPr>
        </p:nvSpPr>
        <p:spPr>
          <a:xfrm>
            <a:off x="268288" y="1420235"/>
            <a:ext cx="8875712" cy="4597400"/>
          </a:xfrm>
        </p:spPr>
        <p:txBody>
          <a:bodyPr/>
          <a:lstStyle/>
          <a:p>
            <a:pPr eaLnBrk="1" hangingPunct="1">
              <a:lnSpc>
                <a:spcPct val="80000"/>
              </a:lnSpc>
              <a:spcAft>
                <a:spcPct val="10000"/>
              </a:spcAft>
              <a:buFontTx/>
              <a:buNone/>
            </a:pPr>
            <a:r>
              <a:rPr lang="en-US" altLang="en-US" sz="2000" b="1" dirty="0"/>
              <a:t>Procurement Process Overview (continued)</a:t>
            </a:r>
          </a:p>
          <a:p>
            <a:pPr eaLnBrk="1" hangingPunct="1">
              <a:lnSpc>
                <a:spcPct val="80000"/>
              </a:lnSpc>
            </a:pPr>
            <a:r>
              <a:rPr lang="en-US" altLang="en-US" sz="2000" dirty="0"/>
              <a:t>The typical bid week will look like the following</a:t>
            </a:r>
          </a:p>
          <a:p>
            <a:pPr lvl="1" eaLnBrk="1" hangingPunct="1">
              <a:lnSpc>
                <a:spcPct val="80000"/>
              </a:lnSpc>
            </a:pPr>
            <a:r>
              <a:rPr lang="en-US" altLang="en-US" sz="2000" dirty="0"/>
              <a:t>Monday:  Bid assurance collateral due no later than 12:00 pm EPT</a:t>
            </a:r>
          </a:p>
          <a:p>
            <a:pPr lvl="1" eaLnBrk="1" hangingPunct="1">
              <a:lnSpc>
                <a:spcPct val="70000"/>
              </a:lnSpc>
            </a:pPr>
            <a:r>
              <a:rPr lang="en-US" altLang="en-US" sz="2000" dirty="0"/>
              <a:t>Monday:  Bids due between the hours of 3:30 pm and 5:00 pm EPT</a:t>
            </a:r>
          </a:p>
          <a:p>
            <a:pPr lvl="1" eaLnBrk="1" hangingPunct="1">
              <a:lnSpc>
                <a:spcPct val="70000"/>
              </a:lnSpc>
            </a:pPr>
            <a:r>
              <a:rPr lang="en-US" altLang="en-US" sz="2000" dirty="0"/>
              <a:t>Monday:  Bids awarded by 9:00 pm EPT</a:t>
            </a:r>
          </a:p>
          <a:p>
            <a:pPr lvl="1" eaLnBrk="1" hangingPunct="1">
              <a:lnSpc>
                <a:spcPct val="70000"/>
              </a:lnSpc>
            </a:pPr>
            <a:r>
              <a:rPr lang="en-US" altLang="en-US" sz="2000" dirty="0"/>
              <a:t>Tuesday:  Utility forwards partially executed contracts to supplier by facsimile or scanned image file via e-mail</a:t>
            </a:r>
          </a:p>
          <a:p>
            <a:pPr lvl="1" eaLnBrk="1" hangingPunct="1">
              <a:lnSpc>
                <a:spcPct val="70000"/>
              </a:lnSpc>
            </a:pPr>
            <a:r>
              <a:rPr lang="en-US" altLang="en-US" sz="2000" dirty="0"/>
              <a:t>Wednesday: by 2:00 p.m. EPT, the bidder will return to Utility by facsimile or scanned image file via e-mail a fully executed FSA, and/or transactions, and, if required, Guaranty or amendment</a:t>
            </a:r>
          </a:p>
          <a:p>
            <a:pPr lvl="1" eaLnBrk="1" hangingPunct="1">
              <a:lnSpc>
                <a:spcPct val="70000"/>
              </a:lnSpc>
            </a:pPr>
            <a:r>
              <a:rPr lang="en-US" altLang="en-US" sz="2000" dirty="0"/>
              <a:t>Wednesday:  Utility files by facsimile or scanned image file via e-mail executed Transaction Confirms with Commission</a:t>
            </a:r>
          </a:p>
          <a:p>
            <a:pPr lvl="1" eaLnBrk="1" hangingPunct="1">
              <a:lnSpc>
                <a:spcPct val="70000"/>
              </a:lnSpc>
            </a:pPr>
            <a:r>
              <a:rPr lang="en-US" altLang="en-US" sz="2000" dirty="0"/>
              <a:t>Thursday:  Public hearing for Commission to review results</a:t>
            </a:r>
          </a:p>
          <a:p>
            <a:pPr lvl="1" eaLnBrk="1" hangingPunct="1">
              <a:lnSpc>
                <a:spcPct val="70000"/>
              </a:lnSpc>
            </a:pPr>
            <a:r>
              <a:rPr lang="en-US" altLang="en-US" sz="2000" dirty="0"/>
              <a:t>Friday:  Commission approval of contracts</a:t>
            </a:r>
          </a:p>
          <a:p>
            <a:pPr eaLnBrk="1" hangingPunct="1">
              <a:lnSpc>
                <a:spcPct val="75000"/>
              </a:lnSpc>
              <a:spcAft>
                <a:spcPct val="10000"/>
              </a:spcAft>
            </a:pPr>
            <a:r>
              <a:rPr lang="en-US" altLang="en-US" sz="2000" dirty="0"/>
              <a:t>Bids expire the earlier of rejection notice or midnight of bid award day</a:t>
            </a:r>
          </a:p>
          <a:p>
            <a:pPr eaLnBrk="1" hangingPunct="1">
              <a:lnSpc>
                <a:spcPct val="75000"/>
              </a:lnSpc>
            </a:pPr>
            <a:r>
              <a:rPr lang="en-US" altLang="en-US" sz="2000" dirty="0"/>
              <a:t>Retail prices will be posted about two-and-a-half weeks after Commission approves all contracts with common delivery start date </a:t>
            </a:r>
          </a:p>
        </p:txBody>
      </p:sp>
      <p:sp>
        <p:nvSpPr>
          <p:cNvPr id="20484"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1843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9C4381B-AAA4-4050-A70B-221CCB44831B}" type="slidenum">
              <a:rPr lang="en-US" altLang="en-US" sz="1400">
                <a:latin typeface="Times New Roman" panose="02020603050405020304" pitchFamily="18" charset="0"/>
              </a:rPr>
              <a:pPr>
                <a:spcBef>
                  <a:spcPct val="0"/>
                </a:spcBef>
                <a:buFontTx/>
                <a:buNone/>
              </a:pPr>
              <a:t>14</a:t>
            </a:fld>
            <a:endParaRPr lang="en-US" altLang="en-US" sz="1400">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idx="1"/>
          </p:nvPr>
        </p:nvSpPr>
        <p:spPr>
          <a:xfrm>
            <a:off x="457200" y="2565400"/>
            <a:ext cx="8229600" cy="825500"/>
          </a:xfrm>
        </p:spPr>
        <p:txBody>
          <a:bodyPr rtlCol="0" anchor="b">
            <a:normAutofit/>
          </a:bodyPr>
          <a:lstStyle/>
          <a:p>
            <a:pPr algn="ctr" eaLnBrk="1" fontAlgn="auto" hangingPunct="1">
              <a:spcAft>
                <a:spcPts val="0"/>
              </a:spcAft>
              <a:buFontTx/>
              <a:buNone/>
              <a:defRPr/>
            </a:pPr>
            <a:r>
              <a:rPr lang="en-US" sz="3600" dirty="0">
                <a:latin typeface="+mj-lt"/>
              </a:rPr>
              <a:t>Utility Bid Plans</a:t>
            </a:r>
          </a:p>
        </p:txBody>
      </p:sp>
      <p:sp>
        <p:nvSpPr>
          <p:cNvPr id="3277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845AD73-657C-4FB4-AC31-62B43F5989AC}" type="slidenum">
              <a:rPr lang="en-US" altLang="en-US" sz="1400">
                <a:latin typeface="Times New Roman" panose="02020603050405020304" pitchFamily="18" charset="0"/>
              </a:rPr>
              <a:pPr>
                <a:spcBef>
                  <a:spcPct val="0"/>
                </a:spcBef>
                <a:buFontTx/>
                <a:buNone/>
              </a:pPr>
              <a:t>15</a:t>
            </a:fld>
            <a:endParaRPr lang="en-US" altLang="en-US" sz="1400">
              <a:latin typeface="Times New Roman" panose="02020603050405020304" pitchFamily="18" charset="0"/>
            </a:endParaRPr>
          </a:p>
        </p:txBody>
      </p:sp>
      <p:cxnSp>
        <p:nvCxnSpPr>
          <p:cNvPr id="5" name="Straight Connector 4"/>
          <p:cNvCxnSpPr/>
          <p:nvPr/>
        </p:nvCxnSpPr>
        <p:spPr>
          <a:xfrm>
            <a:off x="495300" y="3416300"/>
            <a:ext cx="81915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01700" y="203200"/>
            <a:ext cx="7315200" cy="895350"/>
          </a:xfrm>
        </p:spPr>
        <p:txBody>
          <a:bodyPr/>
          <a:lstStyle/>
          <a:p>
            <a:pPr eaLnBrk="1" hangingPunct="1"/>
            <a:r>
              <a:rPr lang="en-US" altLang="en-US" sz="3000" dirty="0"/>
              <a:t>Utility Bid Plans </a:t>
            </a:r>
          </a:p>
        </p:txBody>
      </p:sp>
      <p:sp>
        <p:nvSpPr>
          <p:cNvPr id="33795" name="Rectangle 3"/>
          <p:cNvSpPr>
            <a:spLocks noGrp="1" noChangeArrowheads="1"/>
          </p:cNvSpPr>
          <p:nvPr>
            <p:ph idx="1"/>
          </p:nvPr>
        </p:nvSpPr>
        <p:spPr>
          <a:xfrm>
            <a:off x="685800" y="1574800"/>
            <a:ext cx="8001000" cy="4216400"/>
          </a:xfrm>
        </p:spPr>
        <p:txBody>
          <a:bodyPr/>
          <a:lstStyle/>
          <a:p>
            <a:pPr eaLnBrk="1" hangingPunct="1">
              <a:buFontTx/>
              <a:buNone/>
            </a:pPr>
            <a:r>
              <a:rPr lang="en-US" altLang="en-US" sz="2000" dirty="0"/>
              <a:t>	In total, Maryland utilities are requesting electric supply proposals totaling approximately 4,108</a:t>
            </a:r>
            <a:r>
              <a:rPr lang="en-US" altLang="en-US" sz="2000" i="1" dirty="0"/>
              <a:t> </a:t>
            </a:r>
            <a:r>
              <a:rPr lang="en-US" altLang="en-US" sz="2000" dirty="0"/>
              <a:t>MW of Standard Offer Service load</a:t>
            </a:r>
          </a:p>
          <a:p>
            <a:pPr eaLnBrk="1" hangingPunct="1">
              <a:spcBef>
                <a:spcPct val="0"/>
              </a:spcBef>
              <a:buFontTx/>
              <a:buNone/>
            </a:pPr>
            <a:endParaRPr lang="en-US" altLang="en-US" sz="2000" dirty="0"/>
          </a:p>
          <a:p>
            <a:pPr eaLnBrk="1" hangingPunct="1">
              <a:spcBef>
                <a:spcPct val="0"/>
              </a:spcBef>
              <a:buFontTx/>
              <a:buNone/>
            </a:pPr>
            <a:r>
              <a:rPr lang="en-US" altLang="en-US" sz="2000" dirty="0"/>
              <a:t>	PE		   	   516	      www.firstenergycorp.com/mdsosrfp  </a:t>
            </a:r>
          </a:p>
          <a:p>
            <a:pPr eaLnBrk="1" hangingPunct="1">
              <a:lnSpc>
                <a:spcPct val="75000"/>
              </a:lnSpc>
              <a:buFontTx/>
              <a:buNone/>
            </a:pPr>
            <a:r>
              <a:rPr lang="en-US" altLang="en-US" sz="2000" dirty="0"/>
              <a:t>	BGE			1,731	      rfp.bge.com 	</a:t>
            </a:r>
          </a:p>
          <a:p>
            <a:pPr eaLnBrk="1" hangingPunct="1">
              <a:lnSpc>
                <a:spcPct val="75000"/>
              </a:lnSpc>
              <a:buFontTx/>
              <a:buNone/>
            </a:pPr>
            <a:r>
              <a:rPr lang="en-US" altLang="en-US" sz="2000" dirty="0"/>
              <a:t>	Delmarva Power 	   462 	      www.delmarva.com/mdrfp 	</a:t>
            </a:r>
          </a:p>
          <a:p>
            <a:pPr eaLnBrk="1" hangingPunct="1">
              <a:lnSpc>
                <a:spcPct val="75000"/>
              </a:lnSpc>
              <a:buFontTx/>
              <a:buNone/>
            </a:pPr>
            <a:r>
              <a:rPr lang="en-US" altLang="en-US" sz="2000" dirty="0"/>
              <a:t>	Pepco	   	</a:t>
            </a:r>
            <a:r>
              <a:rPr lang="en-US" altLang="en-US" sz="2000" u="sng" dirty="0"/>
              <a:t>1,399</a:t>
            </a:r>
            <a:r>
              <a:rPr lang="en-US" altLang="en-US" sz="2000" dirty="0"/>
              <a:t>	      www.pepco.com/mdrfp</a:t>
            </a:r>
          </a:p>
          <a:p>
            <a:pPr eaLnBrk="1" hangingPunct="1">
              <a:lnSpc>
                <a:spcPct val="75000"/>
              </a:lnSpc>
              <a:buFontTx/>
              <a:buNone/>
            </a:pPr>
            <a:r>
              <a:rPr lang="en-US" altLang="en-US" sz="2000" dirty="0"/>
              <a:t>	Total			4,108 MW</a:t>
            </a:r>
          </a:p>
          <a:p>
            <a:pPr eaLnBrk="1" hangingPunct="1">
              <a:spcBef>
                <a:spcPct val="0"/>
              </a:spcBef>
              <a:buFontTx/>
              <a:buNone/>
            </a:pPr>
            <a:endParaRPr lang="en-US" altLang="en-US" sz="2000" dirty="0"/>
          </a:p>
          <a:p>
            <a:pPr eaLnBrk="1" hangingPunct="1">
              <a:spcBef>
                <a:spcPct val="0"/>
              </a:spcBef>
              <a:buFontTx/>
              <a:buNone/>
            </a:pPr>
            <a:r>
              <a:rPr lang="en-US" altLang="en-US" sz="2000" dirty="0"/>
              <a:t>The load figures will be updated prior to the bid due dates</a:t>
            </a:r>
          </a:p>
        </p:txBody>
      </p:sp>
      <p:sp>
        <p:nvSpPr>
          <p:cNvPr id="3379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2E5650A-E956-49E5-A468-9CC11337C2C3}" type="slidenum">
              <a:rPr lang="en-US" altLang="en-US" sz="1400">
                <a:latin typeface="Times New Roman" panose="02020603050405020304" pitchFamily="18" charset="0"/>
              </a:rPr>
              <a:pPr>
                <a:spcBef>
                  <a:spcPct val="0"/>
                </a:spcBef>
                <a:buFontTx/>
                <a:buNone/>
              </a:pPr>
              <a:t>16</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a:latin typeface="+mn-lt"/>
              </a:rPr>
              <a:t>Maryland Utilities' Pre-Bid Webinar September 21, 2017</a:t>
            </a:r>
            <a:endParaRPr lang="en-US" sz="1400" dirty="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87338"/>
            <a:ext cx="8229600" cy="754062"/>
          </a:xfrm>
        </p:spPr>
        <p:txBody>
          <a:bodyPr/>
          <a:lstStyle/>
          <a:p>
            <a:pPr eaLnBrk="1" hangingPunct="1"/>
            <a:r>
              <a:rPr lang="en-US" altLang="en-US" sz="3000" dirty="0"/>
              <a:t>PE Bid Plan</a:t>
            </a:r>
          </a:p>
        </p:txBody>
      </p:sp>
      <p:sp>
        <p:nvSpPr>
          <p:cNvPr id="34819" name="Rectangle 3"/>
          <p:cNvSpPr>
            <a:spLocks noGrp="1" noChangeArrowheads="1"/>
          </p:cNvSpPr>
          <p:nvPr>
            <p:ph idx="1"/>
          </p:nvPr>
        </p:nvSpPr>
        <p:spPr>
          <a:xfrm>
            <a:off x="292100" y="1092811"/>
            <a:ext cx="8509000" cy="3619500"/>
          </a:xfrm>
        </p:spPr>
        <p:txBody>
          <a:bodyPr/>
          <a:lstStyle/>
          <a:p>
            <a:pPr eaLnBrk="1" hangingPunct="1">
              <a:lnSpc>
                <a:spcPct val="65000"/>
              </a:lnSpc>
              <a:buFontTx/>
              <a:buNone/>
              <a:tabLst>
                <a:tab pos="2293938" algn="l"/>
                <a:tab pos="3657600" algn="l"/>
                <a:tab pos="5037138" algn="l"/>
              </a:tabLst>
            </a:pPr>
            <a:r>
              <a:rPr lang="en-US" altLang="en-US" sz="1600" dirty="0"/>
              <a:t>PE’s SOS Load Overview</a:t>
            </a:r>
          </a:p>
          <a:p>
            <a:pPr eaLnBrk="1" hangingPunct="1">
              <a:lnSpc>
                <a:spcPct val="65000"/>
              </a:lnSpc>
              <a:buFontTx/>
              <a:buNone/>
              <a:tabLst>
                <a:tab pos="2293938" algn="l"/>
                <a:tab pos="3657600" algn="l"/>
                <a:tab pos="5037138" algn="l"/>
              </a:tabLst>
            </a:pPr>
            <a:r>
              <a:rPr lang="en-US" altLang="en-US" sz="1600" dirty="0"/>
              <a:t>			             Preliminary Capacity</a:t>
            </a:r>
          </a:p>
          <a:p>
            <a:pPr eaLnBrk="1" hangingPunct="1">
              <a:lnSpc>
                <a:spcPct val="65000"/>
              </a:lnSpc>
              <a:buFontTx/>
              <a:buNone/>
              <a:tabLst>
                <a:tab pos="2293938" algn="l"/>
                <a:tab pos="3657600" algn="l"/>
                <a:tab pos="5037138" algn="l"/>
              </a:tabLst>
            </a:pPr>
            <a:r>
              <a:rPr lang="en-US" altLang="en-US" sz="1600" dirty="0"/>
              <a:t>			                     </a:t>
            </a:r>
            <a:r>
              <a:rPr lang="en-US" altLang="en-US" sz="1600" u="sng" dirty="0"/>
              <a:t>PLC, MW</a:t>
            </a:r>
            <a:r>
              <a:rPr lang="en-US" altLang="en-US" sz="1600" dirty="0"/>
              <a:t>         </a:t>
            </a:r>
          </a:p>
          <a:p>
            <a:pPr eaLnBrk="1" hangingPunct="1">
              <a:lnSpc>
                <a:spcPct val="65000"/>
              </a:lnSpc>
              <a:buFontTx/>
              <a:buNone/>
              <a:tabLst>
                <a:tab pos="2293938" algn="l"/>
                <a:tab pos="3657600" algn="l"/>
                <a:tab pos="5037138" algn="l"/>
              </a:tabLst>
            </a:pPr>
            <a:r>
              <a:rPr lang="en-US" altLang="en-US" sz="1600" u="sng" dirty="0"/>
              <a:t>Service Type</a:t>
            </a:r>
            <a:r>
              <a:rPr lang="en-US" altLang="en-US" sz="1600" dirty="0"/>
              <a:t>	   	          </a:t>
            </a:r>
            <a:r>
              <a:rPr lang="en-US" altLang="en-US" sz="1600" u="sng" dirty="0"/>
              <a:t>Eligible</a:t>
            </a:r>
            <a:r>
              <a:rPr lang="en-US" altLang="en-US" sz="1600" dirty="0"/>
              <a:t>       </a:t>
            </a:r>
            <a:r>
              <a:rPr lang="en-US" altLang="en-US" sz="1600" u="sng" dirty="0"/>
              <a:t>SOS</a:t>
            </a:r>
            <a:r>
              <a:rPr lang="en-US" altLang="en-US" sz="1600" dirty="0"/>
              <a:t>          </a:t>
            </a:r>
            <a:r>
              <a:rPr lang="en-US" altLang="en-US" sz="1600" u="sng" dirty="0"/>
              <a:t>RFP</a:t>
            </a:r>
          </a:p>
          <a:p>
            <a:pPr eaLnBrk="1" hangingPunct="1">
              <a:lnSpc>
                <a:spcPct val="90000"/>
              </a:lnSpc>
              <a:tabLst>
                <a:tab pos="2293938" algn="l"/>
                <a:tab pos="3657600" algn="l"/>
                <a:tab pos="5037138" algn="l"/>
              </a:tabLst>
            </a:pPr>
            <a:r>
              <a:rPr lang="en-US" altLang="en-US" sz="1600" dirty="0"/>
              <a:t>Residential		             725           648         434</a:t>
            </a:r>
          </a:p>
          <a:p>
            <a:pPr eaLnBrk="1" hangingPunct="1">
              <a:lnSpc>
                <a:spcPct val="90000"/>
              </a:lnSpc>
              <a:tabLst>
                <a:tab pos="2293938" algn="l"/>
                <a:tab pos="3657600" algn="l"/>
                <a:tab pos="5037138" algn="l"/>
              </a:tabLst>
            </a:pPr>
            <a:r>
              <a:rPr lang="en-US" altLang="en-US" sz="1600" dirty="0"/>
              <a:t>Type II Non-Residential SOS  	             318             82            82 </a:t>
            </a:r>
          </a:p>
          <a:p>
            <a:pPr lvl="1">
              <a:lnSpc>
                <a:spcPct val="90000"/>
              </a:lnSpc>
              <a:tabLst>
                <a:tab pos="2293938" algn="l"/>
                <a:tab pos="3657600" algn="l"/>
                <a:tab pos="5037138" algn="l"/>
              </a:tabLst>
            </a:pPr>
            <a:r>
              <a:rPr lang="pl-PL" altLang="en-US" sz="1200" dirty="0"/>
              <a:t>PH (&lt; 600 kW PLC) C, C-A,  CSH, G ( ≥ 25 kW)</a:t>
            </a:r>
            <a:endParaRPr lang="en-US" altLang="en-US" sz="1200" dirty="0"/>
          </a:p>
          <a:p>
            <a:pPr eaLnBrk="1" hangingPunct="1">
              <a:lnSpc>
                <a:spcPct val="90000"/>
              </a:lnSpc>
              <a:tabLst>
                <a:tab pos="2293938" algn="l"/>
                <a:tab pos="3657600" algn="l"/>
                <a:tab pos="5037138" algn="l"/>
              </a:tabLst>
            </a:pPr>
            <a:endParaRPr lang="en-US" altLang="en-US" sz="900" dirty="0"/>
          </a:p>
          <a:p>
            <a:pPr eaLnBrk="1" hangingPunct="1">
              <a:lnSpc>
                <a:spcPct val="90000"/>
              </a:lnSpc>
              <a:buFontTx/>
              <a:buNone/>
              <a:tabLst>
                <a:tab pos="2293938" algn="l"/>
                <a:tab pos="3657600" algn="l"/>
                <a:tab pos="5037138" algn="l"/>
              </a:tabLst>
            </a:pPr>
            <a:r>
              <a:rPr lang="en-US" altLang="en-US" sz="1600" u="sng" dirty="0"/>
              <a:t>Notes:</a:t>
            </a:r>
            <a:r>
              <a:rPr lang="en-US" altLang="en-US" sz="1600" dirty="0"/>
              <a:t>  </a:t>
            </a:r>
          </a:p>
          <a:p>
            <a:pPr eaLnBrk="1" hangingPunct="1">
              <a:lnSpc>
                <a:spcPct val="90000"/>
              </a:lnSpc>
              <a:tabLst>
                <a:tab pos="2293938" algn="l"/>
                <a:tab pos="3657600" algn="l"/>
                <a:tab pos="5037138" algn="l"/>
              </a:tabLst>
            </a:pPr>
            <a:r>
              <a:rPr lang="en-US" altLang="en-US" sz="1600" dirty="0"/>
              <a:t>Numerical values contained herein are accurate as of August 5, 2018 and will be updated prior to the October 22</a:t>
            </a:r>
            <a:r>
              <a:rPr lang="en-US" altLang="en-US" sz="1600" baseline="30000" dirty="0"/>
              <a:t>nd</a:t>
            </a:r>
            <a:r>
              <a:rPr lang="en-US" altLang="en-US" sz="1600" dirty="0"/>
              <a:t> procurement</a:t>
            </a:r>
          </a:p>
          <a:p>
            <a:pPr eaLnBrk="1" hangingPunct="1">
              <a:lnSpc>
                <a:spcPct val="90000"/>
              </a:lnSpc>
              <a:tabLst>
                <a:tab pos="2293938" algn="l"/>
                <a:tab pos="3657600" algn="l"/>
                <a:tab pos="5037138" algn="l"/>
              </a:tabLst>
            </a:pPr>
            <a:r>
              <a:rPr lang="en-US" altLang="en-US" sz="1600" dirty="0"/>
              <a:t>PLCs are for the 2018-2019 Planning Year</a:t>
            </a:r>
          </a:p>
          <a:p>
            <a:pPr eaLnBrk="1" hangingPunct="1">
              <a:lnSpc>
                <a:spcPct val="90000"/>
              </a:lnSpc>
              <a:tabLst>
                <a:tab pos="2293938" algn="l"/>
                <a:tab pos="3657600" algn="l"/>
                <a:tab pos="5037138" algn="l"/>
              </a:tabLst>
            </a:pPr>
            <a:r>
              <a:rPr lang="en-US" altLang="en-US" sz="1600" dirty="0"/>
              <a:t>MW values are unscaled at the wholesale level; Scaling factor = 0.99947</a:t>
            </a:r>
          </a:p>
          <a:p>
            <a:pPr eaLnBrk="1" hangingPunct="1">
              <a:lnSpc>
                <a:spcPct val="90000"/>
              </a:lnSpc>
              <a:tabLst>
                <a:tab pos="2293938" algn="l"/>
                <a:tab pos="3657600" algn="l"/>
                <a:tab pos="5037138" algn="l"/>
              </a:tabLst>
            </a:pPr>
            <a:endParaRPr lang="en-US" altLang="en-US" sz="1600" dirty="0"/>
          </a:p>
          <a:p>
            <a:pPr eaLnBrk="1" hangingPunct="1">
              <a:lnSpc>
                <a:spcPct val="65000"/>
              </a:lnSpc>
              <a:buFontTx/>
              <a:buNone/>
              <a:tabLst>
                <a:tab pos="2293938" algn="l"/>
                <a:tab pos="3657600" algn="l"/>
                <a:tab pos="5037138" algn="l"/>
              </a:tabLst>
            </a:pPr>
            <a:endParaRPr lang="en-US" altLang="en-US" sz="1600" u="sng" dirty="0"/>
          </a:p>
          <a:p>
            <a:pPr eaLnBrk="1" hangingPunct="1">
              <a:lnSpc>
                <a:spcPct val="65000"/>
              </a:lnSpc>
              <a:buFontTx/>
              <a:buNone/>
              <a:tabLst>
                <a:tab pos="2293938" algn="l"/>
                <a:tab pos="3657600" algn="l"/>
                <a:tab pos="5037138" algn="l"/>
              </a:tabLst>
            </a:pPr>
            <a:endParaRPr lang="en-US" altLang="en-US" sz="1600" dirty="0"/>
          </a:p>
        </p:txBody>
      </p:sp>
      <p:sp>
        <p:nvSpPr>
          <p:cNvPr id="3482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3FCCFA8-2891-4800-BF80-9D2307D92FF1}" type="slidenum">
              <a:rPr lang="en-US" altLang="en-US" sz="1400">
                <a:latin typeface="Times New Roman" panose="02020603050405020304" pitchFamily="18" charset="0"/>
              </a:rPr>
              <a:pPr>
                <a:spcBef>
                  <a:spcPct val="0"/>
                </a:spcBef>
                <a:buFontTx/>
                <a:buNone/>
              </a:pPr>
              <a:t>17</a:t>
            </a:fld>
            <a:endParaRPr lang="en-US" altLang="en-US" sz="1400">
              <a:latin typeface="Times New Roman" panose="02020603050405020304" pitchFamily="18" charset="0"/>
            </a:endParaRPr>
          </a:p>
        </p:txBody>
      </p:sp>
      <p:sp>
        <p:nvSpPr>
          <p:cNvPr id="45061" name="TextBox 5"/>
          <p:cNvSpPr txBox="1">
            <a:spLocks noChangeArrowheads="1"/>
          </p:cNvSpPr>
          <p:nvPr/>
        </p:nvSpPr>
        <p:spPr bwMode="auto">
          <a:xfrm>
            <a:off x="381000" y="5169878"/>
            <a:ext cx="84201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a:defRPr/>
            </a:pPr>
            <a:r>
              <a:rPr lang="en-US" altLang="en-US" sz="1600" u="sng" dirty="0">
                <a:latin typeface="+mn-lt"/>
              </a:rPr>
              <a:t>Eligible Load</a:t>
            </a:r>
            <a:r>
              <a:rPr lang="en-US" altLang="en-US" sz="1600" dirty="0">
                <a:latin typeface="+mn-lt"/>
              </a:rPr>
              <a:t> is all load that could possibly be included in the SOS process per service type</a:t>
            </a:r>
          </a:p>
          <a:p>
            <a:pPr>
              <a:defRPr/>
            </a:pPr>
            <a:r>
              <a:rPr lang="en-US" altLang="en-US" sz="1600" u="sng" dirty="0">
                <a:latin typeface="+mn-lt"/>
              </a:rPr>
              <a:t>SOS Load</a:t>
            </a:r>
            <a:r>
              <a:rPr lang="en-US" altLang="en-US" sz="1600" dirty="0">
                <a:latin typeface="+mn-lt"/>
              </a:rPr>
              <a:t> is equal to eligible load minus the load served by third party suppliers</a:t>
            </a:r>
          </a:p>
          <a:p>
            <a:pPr>
              <a:defRPr/>
            </a:pPr>
            <a:r>
              <a:rPr lang="en-US" altLang="en-US" sz="1600" u="sng" dirty="0">
                <a:latin typeface="+mn-lt"/>
              </a:rPr>
              <a:t>RFP Load</a:t>
            </a:r>
            <a:r>
              <a:rPr lang="en-US" altLang="en-US" sz="1600" dirty="0">
                <a:latin typeface="+mn-lt"/>
              </a:rPr>
              <a:t> is the portion of the SOS load being bid out in the 2018-19 RFP process</a:t>
            </a:r>
          </a:p>
        </p:txBody>
      </p:sp>
      <p:sp>
        <p:nvSpPr>
          <p:cNvPr id="7"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a:p>
            <a:pPr>
              <a:defRPr/>
            </a:pPr>
            <a:endParaRPr lang="en-US" sz="1400" dirty="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89000" y="261938"/>
            <a:ext cx="7366000" cy="830262"/>
          </a:xfrm>
        </p:spPr>
        <p:txBody>
          <a:bodyPr/>
          <a:lstStyle/>
          <a:p>
            <a:pPr eaLnBrk="1" hangingPunct="1"/>
            <a:r>
              <a:rPr lang="en-US" altLang="en-US" sz="3000"/>
              <a:t>BGE Bid Plan </a:t>
            </a:r>
          </a:p>
        </p:txBody>
      </p:sp>
      <p:sp>
        <p:nvSpPr>
          <p:cNvPr id="38915" name="Rectangle 3"/>
          <p:cNvSpPr>
            <a:spLocks noGrp="1" noChangeArrowheads="1"/>
          </p:cNvSpPr>
          <p:nvPr>
            <p:ph idx="1"/>
          </p:nvPr>
        </p:nvSpPr>
        <p:spPr>
          <a:xfrm>
            <a:off x="895350" y="1601788"/>
            <a:ext cx="7283450" cy="1992312"/>
          </a:xfrm>
        </p:spPr>
        <p:txBody>
          <a:bodyPr/>
          <a:lstStyle/>
          <a:p>
            <a:pPr eaLnBrk="1" hangingPunct="1">
              <a:lnSpc>
                <a:spcPct val="65000"/>
              </a:lnSpc>
              <a:buFontTx/>
              <a:buNone/>
              <a:tabLst>
                <a:tab pos="2293938" algn="l"/>
                <a:tab pos="3657600" algn="l"/>
                <a:tab pos="5037138" algn="l"/>
              </a:tabLst>
            </a:pPr>
            <a:r>
              <a:rPr lang="en-US" altLang="en-US" sz="2000" b="1" dirty="0"/>
              <a:t>BGE’s SOS Load Overview</a:t>
            </a:r>
          </a:p>
          <a:p>
            <a:pPr eaLnBrk="1" hangingPunct="1">
              <a:lnSpc>
                <a:spcPct val="65000"/>
              </a:lnSpc>
              <a:buFontTx/>
              <a:buNone/>
              <a:tabLst>
                <a:tab pos="2293938" algn="l"/>
                <a:tab pos="3657600" algn="l"/>
                <a:tab pos="5037138" algn="l"/>
              </a:tabLst>
            </a:pPr>
            <a:endParaRPr lang="en-US" altLang="en-US" sz="2000" dirty="0"/>
          </a:p>
          <a:p>
            <a:pPr eaLnBrk="1" hangingPunct="1">
              <a:lnSpc>
                <a:spcPct val="65000"/>
              </a:lnSpc>
              <a:buFontTx/>
              <a:buNone/>
              <a:tabLst>
                <a:tab pos="2293938" algn="l"/>
                <a:tab pos="3657600" algn="l"/>
                <a:tab pos="5037138" algn="l"/>
              </a:tabLst>
            </a:pPr>
            <a:r>
              <a:rPr lang="en-US" altLang="en-US" sz="2000" dirty="0"/>
              <a:t>		Preliminary Capacity PLC, MW</a:t>
            </a:r>
          </a:p>
          <a:p>
            <a:pPr eaLnBrk="1" hangingPunct="1">
              <a:lnSpc>
                <a:spcPct val="65000"/>
              </a:lnSpc>
              <a:buFontTx/>
              <a:buNone/>
              <a:tabLst>
                <a:tab pos="2293938" algn="l"/>
                <a:tab pos="3657600" algn="l"/>
                <a:tab pos="5037138" algn="l"/>
              </a:tabLst>
            </a:pPr>
            <a:r>
              <a:rPr lang="en-US" altLang="en-US" sz="2000" u="sng" dirty="0"/>
              <a:t>Service Type</a:t>
            </a:r>
            <a:r>
              <a:rPr lang="en-US" altLang="en-US" sz="2000" dirty="0"/>
              <a:t>	</a:t>
            </a:r>
            <a:r>
              <a:rPr lang="en-US" altLang="en-US" sz="2000" u="sng" dirty="0"/>
              <a:t>Eligible</a:t>
            </a:r>
            <a:r>
              <a:rPr lang="en-US" altLang="en-US" sz="2000" dirty="0"/>
              <a:t>	</a:t>
            </a:r>
            <a:r>
              <a:rPr lang="en-US" altLang="en-US" sz="2000" u="sng" dirty="0"/>
              <a:t>SOS</a:t>
            </a:r>
            <a:r>
              <a:rPr lang="en-US" altLang="en-US" sz="2000" dirty="0"/>
              <a:t>	</a:t>
            </a:r>
            <a:r>
              <a:rPr lang="en-US" altLang="en-US" sz="2000" u="sng" dirty="0"/>
              <a:t>RFP</a:t>
            </a:r>
          </a:p>
          <a:p>
            <a:pPr eaLnBrk="1" hangingPunct="1">
              <a:lnSpc>
                <a:spcPct val="65000"/>
              </a:lnSpc>
              <a:buFontTx/>
              <a:buNone/>
              <a:tabLst>
                <a:tab pos="2293938" algn="l"/>
                <a:tab pos="3657600" algn="l"/>
                <a:tab pos="5037138" algn="l"/>
              </a:tabLst>
            </a:pPr>
            <a:r>
              <a:rPr lang="en-US" altLang="en-US" sz="2000" dirty="0"/>
              <a:t>Residential	3,383	2,537	1,268</a:t>
            </a:r>
          </a:p>
          <a:p>
            <a:pPr eaLnBrk="1" hangingPunct="1">
              <a:lnSpc>
                <a:spcPct val="65000"/>
              </a:lnSpc>
              <a:buFontTx/>
              <a:buNone/>
              <a:tabLst>
                <a:tab pos="2293938" algn="l"/>
                <a:tab pos="3657600" algn="l"/>
                <a:tab pos="5037138" algn="l"/>
              </a:tabLst>
            </a:pPr>
            <a:r>
              <a:rPr lang="en-US" altLang="en-US" sz="2000" dirty="0"/>
              <a:t>Type I	   303	   192	      96</a:t>
            </a:r>
            <a:endParaRPr lang="en-US" altLang="en-US" sz="2000" i="1" dirty="0"/>
          </a:p>
          <a:p>
            <a:pPr eaLnBrk="1" hangingPunct="1">
              <a:lnSpc>
                <a:spcPct val="65000"/>
              </a:lnSpc>
              <a:buFontTx/>
              <a:buNone/>
              <a:tabLst>
                <a:tab pos="2293938" algn="l"/>
                <a:tab pos="3657600" algn="l"/>
                <a:tab pos="5037138" algn="l"/>
              </a:tabLst>
            </a:pPr>
            <a:r>
              <a:rPr lang="en-US" altLang="en-US" sz="2000" dirty="0"/>
              <a:t>Type II 	1,599	   367	    367</a:t>
            </a:r>
          </a:p>
          <a:p>
            <a:pPr eaLnBrk="1" hangingPunct="1">
              <a:lnSpc>
                <a:spcPct val="65000"/>
              </a:lnSpc>
              <a:buFontTx/>
              <a:buNone/>
              <a:tabLst>
                <a:tab pos="2293938" algn="l"/>
                <a:tab pos="3657600" algn="l"/>
                <a:tab pos="5037138" algn="l"/>
              </a:tabLst>
            </a:pPr>
            <a:endParaRPr lang="en-US" altLang="en-US" sz="1800" dirty="0">
              <a:solidFill>
                <a:srgbClr val="FF0000"/>
              </a:solidFill>
            </a:endParaRPr>
          </a:p>
          <a:p>
            <a:pPr eaLnBrk="1" hangingPunct="1">
              <a:lnSpc>
                <a:spcPct val="65000"/>
              </a:lnSpc>
              <a:buFontTx/>
              <a:buNone/>
              <a:tabLst>
                <a:tab pos="2293938" algn="l"/>
                <a:tab pos="3657600" algn="l"/>
                <a:tab pos="5037138" algn="l"/>
              </a:tabLst>
            </a:pPr>
            <a:endParaRPr lang="en-US" altLang="en-US" sz="1800" dirty="0">
              <a:solidFill>
                <a:srgbClr val="FF0000"/>
              </a:solidFill>
            </a:endParaRPr>
          </a:p>
          <a:p>
            <a:pPr eaLnBrk="1" hangingPunct="1">
              <a:lnSpc>
                <a:spcPct val="65000"/>
              </a:lnSpc>
              <a:buFontTx/>
              <a:buNone/>
              <a:tabLst>
                <a:tab pos="2293938" algn="l"/>
                <a:tab pos="3657600" algn="l"/>
                <a:tab pos="5037138" algn="l"/>
              </a:tabLst>
            </a:pPr>
            <a:endParaRPr lang="en-US" altLang="en-US" sz="2000" dirty="0"/>
          </a:p>
        </p:txBody>
      </p:sp>
      <p:sp>
        <p:nvSpPr>
          <p:cNvPr id="3891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0F86237-B34D-4E4F-A6C1-2E14B051B049}" type="slidenum">
              <a:rPr lang="en-US" altLang="en-US" sz="1400">
                <a:latin typeface="Times New Roman" panose="02020603050405020304" pitchFamily="18" charset="0"/>
              </a:rPr>
              <a:pPr>
                <a:spcBef>
                  <a:spcPct val="0"/>
                </a:spcBef>
                <a:buFontTx/>
                <a:buNone/>
              </a:pPr>
              <a:t>18</a:t>
            </a:fld>
            <a:endParaRPr lang="en-US" altLang="en-US" sz="1400">
              <a:latin typeface="Times New Roman" panose="02020603050405020304" pitchFamily="18" charset="0"/>
            </a:endParaRPr>
          </a:p>
        </p:txBody>
      </p:sp>
      <p:sp>
        <p:nvSpPr>
          <p:cNvPr id="41990" name="TextBox 6"/>
          <p:cNvSpPr txBox="1">
            <a:spLocks noChangeArrowheads="1"/>
          </p:cNvSpPr>
          <p:nvPr/>
        </p:nvSpPr>
        <p:spPr bwMode="auto">
          <a:xfrm>
            <a:off x="901700" y="3911600"/>
            <a:ext cx="7289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2000" b="1" dirty="0">
                <a:latin typeface="+mn-lt"/>
              </a:rPr>
              <a:t>Notes:</a:t>
            </a:r>
          </a:p>
          <a:p>
            <a:pPr>
              <a:buFont typeface="Arial" charset="0"/>
              <a:buChar char="•"/>
              <a:defRPr/>
            </a:pPr>
            <a:r>
              <a:rPr lang="en-US" sz="2000" dirty="0">
                <a:latin typeface="+mn-lt"/>
              </a:rPr>
              <a:t>  Numerical Values contained herein are accurate as of August 6, 2018, and will be updated prior to the each procurement</a:t>
            </a:r>
          </a:p>
          <a:p>
            <a:pPr>
              <a:buFont typeface="Arial" charset="0"/>
              <a:buChar char="•"/>
              <a:defRPr/>
            </a:pPr>
            <a:r>
              <a:rPr lang="en-US" sz="2000" dirty="0">
                <a:latin typeface="+mn-lt"/>
              </a:rPr>
              <a:t>  PLCs are for 2018-2019 Planning Year</a:t>
            </a:r>
          </a:p>
          <a:p>
            <a:pPr>
              <a:buFont typeface="Arial" charset="0"/>
              <a:buChar char="•"/>
              <a:defRPr/>
            </a:pPr>
            <a:r>
              <a:rPr lang="en-US" sz="2000" dirty="0">
                <a:latin typeface="+mn-lt"/>
              </a:rPr>
              <a:t>  MW values are unscaled at the wholesale level</a:t>
            </a:r>
          </a:p>
          <a:p>
            <a:pPr>
              <a:buFont typeface="Arial" charset="0"/>
              <a:buChar char="•"/>
              <a:defRPr/>
            </a:pPr>
            <a:r>
              <a:rPr lang="en-US" sz="2000" dirty="0">
                <a:latin typeface="+mn-lt"/>
              </a:rPr>
              <a:t>  Scaling factor = 0.96</a:t>
            </a:r>
          </a:p>
        </p:txBody>
      </p:sp>
      <p:sp>
        <p:nvSpPr>
          <p:cNvPr id="7"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889000" y="287338"/>
            <a:ext cx="7302500" cy="715962"/>
          </a:xfrm>
        </p:spPr>
        <p:txBody>
          <a:bodyPr/>
          <a:lstStyle/>
          <a:p>
            <a:pPr eaLnBrk="1" hangingPunct="1"/>
            <a:r>
              <a:rPr lang="en-US" altLang="en-US" sz="3000" dirty="0"/>
              <a:t>Delmarva Bid Plan</a:t>
            </a:r>
          </a:p>
        </p:txBody>
      </p:sp>
      <p:sp>
        <p:nvSpPr>
          <p:cNvPr id="43011" name="Rectangle 3"/>
          <p:cNvSpPr>
            <a:spLocks noGrp="1" noChangeArrowheads="1"/>
          </p:cNvSpPr>
          <p:nvPr>
            <p:ph idx="1"/>
          </p:nvPr>
        </p:nvSpPr>
        <p:spPr>
          <a:xfrm>
            <a:off x="896938" y="1601788"/>
            <a:ext cx="7913687" cy="2716212"/>
          </a:xfrm>
        </p:spPr>
        <p:txBody>
          <a:bodyPr/>
          <a:lstStyle/>
          <a:p>
            <a:pPr eaLnBrk="1" hangingPunct="1">
              <a:lnSpc>
                <a:spcPct val="65000"/>
              </a:lnSpc>
              <a:buFontTx/>
              <a:buNone/>
              <a:tabLst>
                <a:tab pos="2293938" algn="l"/>
                <a:tab pos="3657600" algn="l"/>
                <a:tab pos="5037138" algn="l"/>
              </a:tabLst>
            </a:pPr>
            <a:r>
              <a:rPr lang="en-US" altLang="en-US" sz="2000" dirty="0"/>
              <a:t>Delmarva’s SOS Load Overview</a:t>
            </a:r>
          </a:p>
          <a:p>
            <a:pPr eaLnBrk="1" hangingPunct="1">
              <a:lnSpc>
                <a:spcPct val="65000"/>
              </a:lnSpc>
              <a:buFontTx/>
              <a:buNone/>
              <a:tabLst>
                <a:tab pos="2293938" algn="l"/>
                <a:tab pos="3657600" algn="l"/>
                <a:tab pos="5037138" algn="l"/>
              </a:tabLst>
            </a:pPr>
            <a:endParaRPr lang="en-US" altLang="en-US" sz="2000" dirty="0"/>
          </a:p>
          <a:p>
            <a:pPr eaLnBrk="1" hangingPunct="1">
              <a:lnSpc>
                <a:spcPct val="65000"/>
              </a:lnSpc>
              <a:buFontTx/>
              <a:buNone/>
              <a:tabLst>
                <a:tab pos="2293938" algn="l"/>
                <a:tab pos="3657600" algn="l"/>
                <a:tab pos="5037138" algn="l"/>
              </a:tabLst>
            </a:pPr>
            <a:r>
              <a:rPr lang="en-US" altLang="en-US" sz="2000" dirty="0"/>
              <a:t>		Preliminary Capacity PLC, MW</a:t>
            </a:r>
          </a:p>
          <a:p>
            <a:pPr eaLnBrk="1" hangingPunct="1">
              <a:lnSpc>
                <a:spcPct val="65000"/>
              </a:lnSpc>
              <a:buFontTx/>
              <a:buNone/>
              <a:tabLst>
                <a:tab pos="2293938" algn="l"/>
                <a:tab pos="3657600" algn="l"/>
                <a:tab pos="5037138" algn="l"/>
              </a:tabLst>
            </a:pPr>
            <a:r>
              <a:rPr lang="en-US" altLang="en-US" sz="2000" u="sng" dirty="0"/>
              <a:t>Service Type</a:t>
            </a:r>
            <a:r>
              <a:rPr lang="en-US" altLang="en-US" sz="2000" dirty="0"/>
              <a:t>	</a:t>
            </a:r>
            <a:r>
              <a:rPr lang="en-US" altLang="en-US" sz="2000" u="sng" dirty="0"/>
              <a:t>Eligible</a:t>
            </a:r>
            <a:r>
              <a:rPr lang="en-US" altLang="en-US" sz="2000" dirty="0"/>
              <a:t>	</a:t>
            </a:r>
            <a:r>
              <a:rPr lang="en-US" altLang="en-US" sz="2000" u="sng" dirty="0"/>
              <a:t>SOS</a:t>
            </a:r>
            <a:r>
              <a:rPr lang="en-US" altLang="en-US" sz="2000" dirty="0"/>
              <a:t>	</a:t>
            </a:r>
            <a:r>
              <a:rPr lang="en-US" altLang="en-US" sz="2000" u="sng" dirty="0"/>
              <a:t>RFP</a:t>
            </a:r>
          </a:p>
          <a:p>
            <a:pPr eaLnBrk="1" hangingPunct="1">
              <a:lnSpc>
                <a:spcPct val="65000"/>
              </a:lnSpc>
              <a:buFontTx/>
              <a:buNone/>
              <a:tabLst>
                <a:tab pos="2293938" algn="l"/>
                <a:tab pos="3657600" algn="l"/>
                <a:tab pos="5037138" algn="l"/>
              </a:tabLst>
            </a:pPr>
            <a:r>
              <a:rPr lang="en-US" altLang="en-US" sz="2000" dirty="0"/>
              <a:t>Residential	509	429	215</a:t>
            </a:r>
          </a:p>
          <a:p>
            <a:pPr eaLnBrk="1" hangingPunct="1">
              <a:lnSpc>
                <a:spcPct val="65000"/>
              </a:lnSpc>
              <a:buFontTx/>
              <a:buNone/>
              <a:tabLst>
                <a:tab pos="2293938" algn="l"/>
                <a:tab pos="3657600" algn="l"/>
                <a:tab pos="5037138" algn="l"/>
              </a:tabLst>
            </a:pPr>
            <a:r>
              <a:rPr lang="en-US" altLang="en-US" sz="2000" dirty="0"/>
              <a:t>Type I	  66	  38	  19</a:t>
            </a:r>
            <a:endParaRPr lang="en-US" altLang="en-US" sz="2000" i="1" dirty="0"/>
          </a:p>
          <a:p>
            <a:pPr eaLnBrk="1" hangingPunct="1">
              <a:lnSpc>
                <a:spcPct val="65000"/>
              </a:lnSpc>
              <a:buFontTx/>
              <a:buNone/>
              <a:tabLst>
                <a:tab pos="2293938" algn="l"/>
                <a:tab pos="3657600" algn="l"/>
                <a:tab pos="5037138" algn="l"/>
              </a:tabLst>
            </a:pPr>
            <a:r>
              <a:rPr lang="en-US" altLang="en-US" sz="2000" dirty="0"/>
              <a:t>Type II</a:t>
            </a:r>
            <a:r>
              <a:rPr lang="en-US" altLang="en-US" sz="2000" baseline="30000" dirty="0"/>
              <a:t>	</a:t>
            </a:r>
            <a:r>
              <a:rPr lang="en-US" altLang="en-US" sz="2000" dirty="0"/>
              <a:t>206	  57	  57</a:t>
            </a:r>
          </a:p>
          <a:p>
            <a:pPr eaLnBrk="1" hangingPunct="1">
              <a:lnSpc>
                <a:spcPct val="65000"/>
              </a:lnSpc>
              <a:buFontTx/>
              <a:buNone/>
              <a:tabLst>
                <a:tab pos="2293938" algn="l"/>
                <a:tab pos="3657600" algn="l"/>
                <a:tab pos="5037138" algn="l"/>
              </a:tabLst>
            </a:pPr>
            <a:endParaRPr lang="en-US" altLang="en-US" dirty="0"/>
          </a:p>
          <a:p>
            <a:pPr eaLnBrk="1" hangingPunct="1">
              <a:lnSpc>
                <a:spcPct val="65000"/>
              </a:lnSpc>
              <a:buFontTx/>
              <a:buNone/>
              <a:tabLst>
                <a:tab pos="2293938" algn="l"/>
                <a:tab pos="3657600" algn="l"/>
                <a:tab pos="5037138" algn="l"/>
              </a:tabLst>
            </a:pPr>
            <a:endParaRPr lang="en-US" altLang="en-US" sz="2000" dirty="0"/>
          </a:p>
        </p:txBody>
      </p:sp>
      <p:sp>
        <p:nvSpPr>
          <p:cNvPr id="4301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CCC52FF-4AAA-411E-BD84-EE3AB4469F61}" type="slidenum">
              <a:rPr lang="en-US" altLang="en-US" sz="1400">
                <a:latin typeface="Times New Roman" panose="02020603050405020304" pitchFamily="18" charset="0"/>
              </a:rPr>
              <a:pPr>
                <a:spcBef>
                  <a:spcPct val="0"/>
                </a:spcBef>
                <a:buFontTx/>
                <a:buNone/>
              </a:pPr>
              <a:t>19</a:t>
            </a:fld>
            <a:endParaRPr lang="en-US" altLang="en-US" sz="1400">
              <a:latin typeface="Times New Roman" panose="02020603050405020304" pitchFamily="18" charset="0"/>
            </a:endParaRPr>
          </a:p>
        </p:txBody>
      </p:sp>
      <p:sp>
        <p:nvSpPr>
          <p:cNvPr id="7"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pic>
        <p:nvPicPr>
          <p:cNvPr id="2" name="Picture 1">
            <a:extLst>
              <a:ext uri="{FF2B5EF4-FFF2-40B4-BE49-F238E27FC236}">
                <a16:creationId xmlns:a16="http://schemas.microsoft.com/office/drawing/2014/main" id="{878E29C3-4735-470F-BE42-0D7858084140}"/>
              </a:ext>
            </a:extLst>
          </p:cNvPr>
          <p:cNvPicPr>
            <a:picLocks noChangeAspect="1"/>
          </p:cNvPicPr>
          <p:nvPr/>
        </p:nvPicPr>
        <p:blipFill>
          <a:blip r:embed="rId3"/>
          <a:stretch>
            <a:fillRect/>
          </a:stretch>
        </p:blipFill>
        <p:spPr>
          <a:xfrm>
            <a:off x="1715866" y="4207190"/>
            <a:ext cx="5249813" cy="861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title" idx="4294967295"/>
          </p:nvPr>
        </p:nvSpPr>
        <p:spPr>
          <a:xfrm>
            <a:off x="304800" y="571141"/>
            <a:ext cx="8534400" cy="506413"/>
          </a:xfrm>
        </p:spPr>
        <p:txBody>
          <a:bodyPr anchor="b"/>
          <a:lstStyle/>
          <a:p>
            <a:pPr eaLnBrk="1" hangingPunct="1"/>
            <a:r>
              <a:rPr lang="en-US" altLang="en-US" sz="3000" dirty="0"/>
              <a:t>Please Remember</a:t>
            </a:r>
          </a:p>
        </p:txBody>
      </p:sp>
      <p:sp>
        <p:nvSpPr>
          <p:cNvPr id="133130" name="Content Placeholder 3"/>
          <p:cNvSpPr>
            <a:spLocks/>
          </p:cNvSpPr>
          <p:nvPr/>
        </p:nvSpPr>
        <p:spPr bwMode="auto">
          <a:xfrm>
            <a:off x="420688" y="1344058"/>
            <a:ext cx="5105400" cy="5602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00050" indent="-40005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ts val="1300"/>
              </a:spcBef>
              <a:spcAft>
                <a:spcPct val="15000"/>
              </a:spcAft>
              <a:buClr>
                <a:srgbClr val="7F7F7F"/>
              </a:buClr>
              <a:buFontTx/>
              <a:buChar char="•"/>
            </a:pPr>
            <a:r>
              <a:rPr lang="en-US" altLang="en-US" sz="2400" b="1" dirty="0">
                <a:cs typeface="Arial" panose="020B0604020202020204" pitchFamily="34" charset="0"/>
              </a:rPr>
              <a:t>Phones are Muted:  </a:t>
            </a:r>
            <a:r>
              <a:rPr lang="en-US" altLang="en-US" sz="2400" dirty="0">
                <a:cs typeface="Arial" panose="020B0604020202020204" pitchFamily="34" charset="0"/>
              </a:rPr>
              <a:t>In order to help this webinar run smoothly, your phones are muted.</a:t>
            </a:r>
          </a:p>
          <a:p>
            <a:pPr eaLnBrk="1" hangingPunct="1">
              <a:lnSpc>
                <a:spcPct val="90000"/>
              </a:lnSpc>
              <a:spcBef>
                <a:spcPts val="1300"/>
              </a:spcBef>
              <a:spcAft>
                <a:spcPct val="15000"/>
              </a:spcAft>
              <a:buClr>
                <a:srgbClr val="7F7F7F"/>
              </a:buClr>
              <a:buFontTx/>
              <a:buChar char="•"/>
            </a:pPr>
            <a:r>
              <a:rPr lang="en-US" altLang="en-US" sz="2400" b="1" dirty="0">
                <a:cs typeface="Arial" panose="020B0604020202020204" pitchFamily="34" charset="0"/>
              </a:rPr>
              <a:t>Questions: </a:t>
            </a:r>
            <a:r>
              <a:rPr lang="en-US" altLang="en-US" sz="2400" dirty="0">
                <a:cs typeface="Arial" panose="020B0604020202020204" pitchFamily="34" charset="0"/>
              </a:rPr>
              <a:t>If you have a question, please type your question in the Question pane and click Send.  We will address it as soon as we can.</a:t>
            </a:r>
            <a:endParaRPr lang="en-US" altLang="en-US" sz="2400" b="1" dirty="0">
              <a:cs typeface="Arial" panose="020B0604020202020204" pitchFamily="34" charset="0"/>
            </a:endParaRPr>
          </a:p>
          <a:p>
            <a:pPr eaLnBrk="1" hangingPunct="1">
              <a:lnSpc>
                <a:spcPct val="90000"/>
              </a:lnSpc>
              <a:spcBef>
                <a:spcPts val="1300"/>
              </a:spcBef>
              <a:spcAft>
                <a:spcPct val="15000"/>
              </a:spcAft>
              <a:buClr>
                <a:srgbClr val="7F7F7F"/>
              </a:buClr>
              <a:buFontTx/>
              <a:buChar char="•"/>
            </a:pPr>
            <a:r>
              <a:rPr lang="en-US" altLang="en-US" sz="2400" b="1" dirty="0"/>
              <a:t>Q&amp;As addressed at today’s session will be posted to the Maryland Utilities’ RFP websites</a:t>
            </a:r>
          </a:p>
          <a:p>
            <a:pPr eaLnBrk="1" hangingPunct="1">
              <a:lnSpc>
                <a:spcPct val="90000"/>
              </a:lnSpc>
              <a:spcBef>
                <a:spcPts val="1300"/>
              </a:spcBef>
              <a:spcAft>
                <a:spcPct val="15000"/>
              </a:spcAft>
              <a:buClr>
                <a:srgbClr val="7F7F7F"/>
              </a:buClr>
              <a:buFontTx/>
              <a:buChar char="•"/>
            </a:pPr>
            <a:endParaRPr lang="en-US" altLang="en-US" sz="1800" dirty="0">
              <a:solidFill>
                <a:srgbClr val="525252"/>
              </a:solidFill>
              <a:latin typeface="Arial" panose="020B0604020202020204" pitchFamily="34" charset="0"/>
            </a:endParaRPr>
          </a:p>
          <a:p>
            <a:pPr eaLnBrk="1" hangingPunct="1">
              <a:lnSpc>
                <a:spcPct val="90000"/>
              </a:lnSpc>
              <a:spcBef>
                <a:spcPts val="1300"/>
              </a:spcBef>
              <a:spcAft>
                <a:spcPct val="15000"/>
              </a:spcAft>
              <a:buClr>
                <a:srgbClr val="7F7F7F"/>
              </a:buClr>
              <a:buFontTx/>
              <a:buChar char="•"/>
            </a:pPr>
            <a:endParaRPr lang="en-US" altLang="en-US" sz="1800" dirty="0">
              <a:solidFill>
                <a:srgbClr val="525252"/>
              </a:solidFill>
              <a:latin typeface="Arial" panose="020B0604020202020204" pitchFamily="34" charset="0"/>
              <a:cs typeface="Arial" panose="020B0604020202020204" pitchFamily="34" charset="0"/>
            </a:endParaRPr>
          </a:p>
        </p:txBody>
      </p:sp>
      <p:sp>
        <p:nvSpPr>
          <p:cNvPr id="22"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4112"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E8103F7-A216-4A87-85F9-CF70260910D4}" type="slidenum">
              <a:rPr lang="en-US" altLang="en-US" sz="1200">
                <a:solidFill>
                  <a:srgbClr val="898989"/>
                </a:solidFill>
                <a:latin typeface="Times New Roman" panose="02020603050405020304" pitchFamily="18" charset="0"/>
              </a:rPr>
              <a:pPr>
                <a:spcBef>
                  <a:spcPct val="0"/>
                </a:spcBef>
                <a:buFontTx/>
                <a:buNone/>
              </a:pPr>
              <a:t>2</a:t>
            </a:fld>
            <a:endParaRPr lang="en-US" altLang="en-US" sz="1200">
              <a:solidFill>
                <a:srgbClr val="898989"/>
              </a:solidFill>
              <a:latin typeface="Times New Roman" panose="02020603050405020304" pitchFamily="18" charset="0"/>
            </a:endParaRPr>
          </a:p>
        </p:txBody>
      </p:sp>
      <p:pic>
        <p:nvPicPr>
          <p:cNvPr id="2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8175" y="1990218"/>
            <a:ext cx="322262"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1835944"/>
            <a:ext cx="2503487" cy="346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6019800" y="3029639"/>
            <a:ext cx="2474205" cy="1630496"/>
          </a:xfrm>
          <a:prstGeom prst="rect">
            <a:avLst/>
          </a:prstGeom>
          <a:noFill/>
          <a:ln>
            <a:solidFill>
              <a:srgbClr val="FF0000"/>
            </a:solidFill>
          </a:ln>
          <a:effectLst>
            <a:glow rad="101600">
              <a:srgbClr val="FFFF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901700" y="71438"/>
            <a:ext cx="7340600" cy="1143000"/>
          </a:xfrm>
        </p:spPr>
        <p:txBody>
          <a:bodyPr/>
          <a:lstStyle/>
          <a:p>
            <a:pPr eaLnBrk="1" hangingPunct="1"/>
            <a:r>
              <a:rPr lang="en-US" altLang="en-US" sz="3000"/>
              <a:t>Pepco Bid Plan</a:t>
            </a:r>
          </a:p>
        </p:txBody>
      </p:sp>
      <p:sp>
        <p:nvSpPr>
          <p:cNvPr id="47107" name="Rectangle 3"/>
          <p:cNvSpPr>
            <a:spLocks noGrp="1" noChangeArrowheads="1"/>
          </p:cNvSpPr>
          <p:nvPr>
            <p:ph idx="1"/>
          </p:nvPr>
        </p:nvSpPr>
        <p:spPr>
          <a:xfrm>
            <a:off x="782638" y="1573213"/>
            <a:ext cx="6718300" cy="2554287"/>
          </a:xfrm>
        </p:spPr>
        <p:txBody>
          <a:bodyPr/>
          <a:lstStyle/>
          <a:p>
            <a:pPr eaLnBrk="1" hangingPunct="1">
              <a:lnSpc>
                <a:spcPct val="65000"/>
              </a:lnSpc>
              <a:buFontTx/>
              <a:buNone/>
              <a:tabLst>
                <a:tab pos="2293938" algn="l"/>
                <a:tab pos="3657600" algn="l"/>
                <a:tab pos="5037138" algn="l"/>
              </a:tabLst>
            </a:pPr>
            <a:r>
              <a:rPr lang="en-US" altLang="en-US" sz="2000" dirty="0"/>
              <a:t>Pepco’s SOS Load Overview</a:t>
            </a:r>
          </a:p>
          <a:p>
            <a:pPr eaLnBrk="1" hangingPunct="1">
              <a:lnSpc>
                <a:spcPct val="65000"/>
              </a:lnSpc>
              <a:buFontTx/>
              <a:buNone/>
              <a:tabLst>
                <a:tab pos="2293938" algn="l"/>
                <a:tab pos="3657600" algn="l"/>
                <a:tab pos="5037138" algn="l"/>
              </a:tabLst>
            </a:pPr>
            <a:endParaRPr lang="en-US" altLang="en-US" sz="2000" dirty="0"/>
          </a:p>
          <a:p>
            <a:pPr eaLnBrk="1" hangingPunct="1">
              <a:lnSpc>
                <a:spcPct val="65000"/>
              </a:lnSpc>
              <a:buFontTx/>
              <a:buNone/>
              <a:tabLst>
                <a:tab pos="2293938" algn="l"/>
                <a:tab pos="3657600" algn="l"/>
                <a:tab pos="5037138" algn="l"/>
              </a:tabLst>
            </a:pPr>
            <a:r>
              <a:rPr lang="en-US" altLang="en-US" sz="2000" dirty="0"/>
              <a:t>		Preliminary Capacity PLC, MW</a:t>
            </a:r>
          </a:p>
          <a:p>
            <a:pPr eaLnBrk="1" hangingPunct="1">
              <a:lnSpc>
                <a:spcPct val="65000"/>
              </a:lnSpc>
              <a:buFontTx/>
              <a:buNone/>
              <a:tabLst>
                <a:tab pos="2293938" algn="l"/>
                <a:tab pos="3657600" algn="l"/>
                <a:tab pos="5037138" algn="l"/>
              </a:tabLst>
            </a:pPr>
            <a:r>
              <a:rPr lang="en-US" altLang="en-US" sz="2000" u="sng" dirty="0"/>
              <a:t>Service Type</a:t>
            </a:r>
            <a:r>
              <a:rPr lang="en-US" altLang="en-US" sz="2000" dirty="0"/>
              <a:t>	</a:t>
            </a:r>
            <a:r>
              <a:rPr lang="en-US" altLang="en-US" sz="2000" u="sng" dirty="0"/>
              <a:t>Eligible</a:t>
            </a:r>
            <a:r>
              <a:rPr lang="en-US" altLang="en-US" sz="2000" dirty="0"/>
              <a:t>	 </a:t>
            </a:r>
            <a:r>
              <a:rPr lang="en-US" altLang="en-US" sz="2000" u="sng" dirty="0"/>
              <a:t>SOS</a:t>
            </a:r>
            <a:r>
              <a:rPr lang="en-US" altLang="en-US" sz="2000" dirty="0"/>
              <a:t>	  </a:t>
            </a:r>
            <a:r>
              <a:rPr lang="en-US" altLang="en-US" sz="2000" u="sng" dirty="0"/>
              <a:t>RFP</a:t>
            </a:r>
          </a:p>
          <a:p>
            <a:pPr eaLnBrk="1" hangingPunct="1">
              <a:lnSpc>
                <a:spcPct val="65000"/>
              </a:lnSpc>
              <a:buFontTx/>
              <a:buNone/>
              <a:tabLst>
                <a:tab pos="2293938" algn="l"/>
                <a:tab pos="3657600" algn="l"/>
                <a:tab pos="5037138" algn="l"/>
              </a:tabLst>
            </a:pPr>
            <a:r>
              <a:rPr lang="en-US" altLang="en-US" sz="2000" dirty="0"/>
              <a:t>Residential	1,561	1,240	   620</a:t>
            </a:r>
          </a:p>
          <a:p>
            <a:pPr eaLnBrk="1" hangingPunct="1">
              <a:lnSpc>
                <a:spcPct val="65000"/>
              </a:lnSpc>
              <a:buFontTx/>
              <a:buNone/>
              <a:tabLst>
                <a:tab pos="2293938" algn="l"/>
                <a:tab pos="3657600" algn="l"/>
                <a:tab pos="5037138" algn="l"/>
              </a:tabLst>
            </a:pPr>
            <a:r>
              <a:rPr lang="en-US" altLang="en-US" sz="2000" dirty="0"/>
              <a:t>Type I	      79	      44	     22</a:t>
            </a:r>
            <a:endParaRPr lang="en-US" altLang="en-US" sz="2000" i="1" dirty="0"/>
          </a:p>
          <a:p>
            <a:pPr eaLnBrk="1" hangingPunct="1">
              <a:lnSpc>
                <a:spcPct val="65000"/>
              </a:lnSpc>
              <a:buFontTx/>
              <a:buNone/>
              <a:tabLst>
                <a:tab pos="2293938" algn="l"/>
                <a:tab pos="3657600" algn="l"/>
                <a:tab pos="5037138" algn="l"/>
              </a:tabLst>
            </a:pPr>
            <a:r>
              <a:rPr lang="en-US" altLang="en-US" sz="2000" dirty="0"/>
              <a:t>Type II</a:t>
            </a:r>
            <a:r>
              <a:rPr lang="en-US" altLang="en-US" sz="2000" baseline="30000" dirty="0"/>
              <a:t>	     </a:t>
            </a:r>
            <a:r>
              <a:rPr lang="en-US" altLang="en-US" sz="2000" dirty="0"/>
              <a:t>820	    189	   189</a:t>
            </a:r>
          </a:p>
          <a:p>
            <a:pPr eaLnBrk="1" hangingPunct="1">
              <a:lnSpc>
                <a:spcPct val="65000"/>
              </a:lnSpc>
              <a:buFontTx/>
              <a:buNone/>
              <a:tabLst>
                <a:tab pos="2293938" algn="l"/>
                <a:tab pos="3657600" algn="l"/>
                <a:tab pos="5037138" algn="l"/>
              </a:tabLst>
            </a:pPr>
            <a:endParaRPr lang="en-US" altLang="en-US" dirty="0"/>
          </a:p>
        </p:txBody>
      </p:sp>
      <p:sp>
        <p:nvSpPr>
          <p:cNvPr id="4710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F951344-38F0-44AA-9EF4-2A8FBFC8C884}" type="slidenum">
              <a:rPr lang="en-US" altLang="en-US" sz="1400">
                <a:latin typeface="Times New Roman" panose="02020603050405020304" pitchFamily="18" charset="0"/>
              </a:rPr>
              <a:pPr>
                <a:spcBef>
                  <a:spcPct val="0"/>
                </a:spcBef>
                <a:buFontTx/>
                <a:buNone/>
              </a:pPr>
              <a:t>20</a:t>
            </a:fld>
            <a:endParaRPr lang="en-US" altLang="en-US" sz="1400">
              <a:latin typeface="Times New Roman" panose="02020603050405020304" pitchFamily="18" charset="0"/>
            </a:endParaRPr>
          </a:p>
        </p:txBody>
      </p:sp>
      <p:sp>
        <p:nvSpPr>
          <p:cNvPr id="7"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pic>
        <p:nvPicPr>
          <p:cNvPr id="2" name="Picture 1">
            <a:extLst>
              <a:ext uri="{FF2B5EF4-FFF2-40B4-BE49-F238E27FC236}">
                <a16:creationId xmlns:a16="http://schemas.microsoft.com/office/drawing/2014/main" id="{FC2A4E93-F04A-4C51-B016-51745A6C475D}"/>
              </a:ext>
            </a:extLst>
          </p:cNvPr>
          <p:cNvPicPr>
            <a:picLocks noChangeAspect="1"/>
          </p:cNvPicPr>
          <p:nvPr/>
        </p:nvPicPr>
        <p:blipFill>
          <a:blip r:embed="rId3"/>
          <a:stretch>
            <a:fillRect/>
          </a:stretch>
        </p:blipFill>
        <p:spPr>
          <a:xfrm>
            <a:off x="1947093" y="4276246"/>
            <a:ext cx="5249813" cy="8610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3"/>
          <p:cNvSpPr>
            <a:spLocks noGrp="1" noChangeArrowheads="1"/>
          </p:cNvSpPr>
          <p:nvPr>
            <p:ph idx="1"/>
          </p:nvPr>
        </p:nvSpPr>
        <p:spPr>
          <a:xfrm>
            <a:off x="457200" y="1600200"/>
            <a:ext cx="8229600" cy="1803400"/>
          </a:xfrm>
        </p:spPr>
        <p:txBody>
          <a:bodyPr rtlCol="0">
            <a:normAutofit fontScale="62500" lnSpcReduction="20000"/>
          </a:bodyPr>
          <a:lstStyle/>
          <a:p>
            <a:pPr algn="ctr" eaLnBrk="1" fontAlgn="auto" hangingPunct="1">
              <a:spcAft>
                <a:spcPts val="0"/>
              </a:spcAft>
              <a:buFontTx/>
              <a:buNone/>
              <a:defRPr/>
            </a:pPr>
            <a:endParaRPr lang="en-US" dirty="0"/>
          </a:p>
          <a:p>
            <a:pPr algn="ctr" eaLnBrk="1" fontAlgn="auto" hangingPunct="1">
              <a:spcAft>
                <a:spcPts val="0"/>
              </a:spcAft>
              <a:buFontTx/>
              <a:buNone/>
              <a:defRPr/>
            </a:pPr>
            <a:endParaRPr lang="en-US" dirty="0"/>
          </a:p>
          <a:p>
            <a:pPr algn="ctr" eaLnBrk="1" fontAlgn="auto" hangingPunct="1">
              <a:spcAft>
                <a:spcPts val="0"/>
              </a:spcAft>
              <a:buFontTx/>
              <a:buNone/>
              <a:defRPr/>
            </a:pPr>
            <a:endParaRPr lang="en-US" dirty="0"/>
          </a:p>
          <a:p>
            <a:pPr algn="ctr" eaLnBrk="1" fontAlgn="auto" hangingPunct="1">
              <a:spcAft>
                <a:spcPts val="0"/>
              </a:spcAft>
              <a:buFontTx/>
              <a:buNone/>
              <a:defRPr/>
            </a:pPr>
            <a:endParaRPr lang="en-US" dirty="0"/>
          </a:p>
          <a:p>
            <a:pPr algn="ctr" eaLnBrk="1" fontAlgn="auto" hangingPunct="1">
              <a:spcAft>
                <a:spcPts val="0"/>
              </a:spcAft>
              <a:buFontTx/>
              <a:buNone/>
              <a:defRPr/>
            </a:pPr>
            <a:r>
              <a:rPr lang="en-US" sz="5100" dirty="0"/>
              <a:t>Full Requirements Service Agreement (FSA)</a:t>
            </a:r>
          </a:p>
        </p:txBody>
      </p:sp>
      <p:sp>
        <p:nvSpPr>
          <p:cNvPr id="5120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ED296EA-6AC9-4C8C-8036-C177B363EDFD}" type="slidenum">
              <a:rPr lang="en-US" altLang="en-US" sz="1400">
                <a:latin typeface="Times New Roman" panose="02020603050405020304" pitchFamily="18" charset="0"/>
              </a:rPr>
              <a:pPr>
                <a:spcBef>
                  <a:spcPct val="0"/>
                </a:spcBef>
                <a:buFontTx/>
                <a:buNone/>
              </a:pPr>
              <a:t>21</a:t>
            </a:fld>
            <a:endParaRPr lang="en-US" altLang="en-US" sz="1400">
              <a:latin typeface="Times New Roman" panose="02020603050405020304" pitchFamily="18" charset="0"/>
            </a:endParaRPr>
          </a:p>
        </p:txBody>
      </p:sp>
      <p:cxnSp>
        <p:nvCxnSpPr>
          <p:cNvPr id="5" name="Straight Connector 4"/>
          <p:cNvCxnSpPr/>
          <p:nvPr/>
        </p:nvCxnSpPr>
        <p:spPr>
          <a:xfrm>
            <a:off x="495300" y="3416300"/>
            <a:ext cx="81915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4638"/>
            <a:ext cx="8229600" cy="741362"/>
          </a:xfrm>
        </p:spPr>
        <p:txBody>
          <a:bodyPr/>
          <a:lstStyle/>
          <a:p>
            <a:pPr eaLnBrk="1" hangingPunct="1"/>
            <a:r>
              <a:rPr lang="en-US" altLang="en-US" sz="3000"/>
              <a:t>Full Requirements Service Agreement (FSA)</a:t>
            </a:r>
          </a:p>
        </p:txBody>
      </p:sp>
      <p:sp>
        <p:nvSpPr>
          <p:cNvPr id="52227" name="Rectangle 3"/>
          <p:cNvSpPr>
            <a:spLocks noGrp="1" noChangeArrowheads="1"/>
          </p:cNvSpPr>
          <p:nvPr>
            <p:ph idx="1"/>
          </p:nvPr>
        </p:nvSpPr>
        <p:spPr>
          <a:xfrm>
            <a:off x="457200" y="1587500"/>
            <a:ext cx="8229600" cy="4756150"/>
          </a:xfrm>
        </p:spPr>
        <p:txBody>
          <a:bodyPr/>
          <a:lstStyle/>
          <a:p>
            <a:pPr eaLnBrk="1" hangingPunct="1">
              <a:lnSpc>
                <a:spcPct val="75000"/>
              </a:lnSpc>
            </a:pPr>
            <a:r>
              <a:rPr lang="en-US" altLang="en-US" sz="2000" dirty="0"/>
              <a:t>What’s New?</a:t>
            </a:r>
          </a:p>
          <a:p>
            <a:pPr eaLnBrk="1" hangingPunct="1">
              <a:lnSpc>
                <a:spcPct val="75000"/>
              </a:lnSpc>
            </a:pPr>
            <a:r>
              <a:rPr lang="en-US" altLang="en-US" sz="2000" dirty="0"/>
              <a:t>Transaction Confirmation</a:t>
            </a:r>
          </a:p>
          <a:p>
            <a:pPr eaLnBrk="1" hangingPunct="1">
              <a:lnSpc>
                <a:spcPct val="75000"/>
              </a:lnSpc>
            </a:pPr>
            <a:r>
              <a:rPr lang="en-US" altLang="en-US" sz="2000" dirty="0"/>
              <a:t>Full Requirements Service Obligations</a:t>
            </a:r>
          </a:p>
          <a:p>
            <a:pPr eaLnBrk="1" hangingPunct="1">
              <a:lnSpc>
                <a:spcPct val="75000"/>
              </a:lnSpc>
            </a:pPr>
            <a:r>
              <a:rPr lang="en-US" altLang="en-US" sz="2000" dirty="0"/>
              <a:t>Scheduling &amp; Forecasting</a:t>
            </a:r>
          </a:p>
          <a:p>
            <a:pPr eaLnBrk="1" hangingPunct="1">
              <a:lnSpc>
                <a:spcPct val="75000"/>
              </a:lnSpc>
            </a:pPr>
            <a:r>
              <a:rPr lang="en-US" altLang="en-US" sz="2000" dirty="0"/>
              <a:t>Congestion Management</a:t>
            </a:r>
          </a:p>
          <a:p>
            <a:pPr eaLnBrk="1" hangingPunct="1">
              <a:lnSpc>
                <a:spcPct val="75000"/>
              </a:lnSpc>
            </a:pPr>
            <a:r>
              <a:rPr lang="en-US" altLang="en-US" sz="2000" dirty="0"/>
              <a:t>Renewable Energy Obligation</a:t>
            </a:r>
          </a:p>
          <a:p>
            <a:pPr eaLnBrk="1" hangingPunct="1">
              <a:lnSpc>
                <a:spcPct val="75000"/>
              </a:lnSpc>
            </a:pPr>
            <a:endParaRPr lang="en-US" altLang="en-US" sz="2000" dirty="0"/>
          </a:p>
          <a:p>
            <a:pPr marL="0" indent="0" eaLnBrk="1" hangingPunct="1">
              <a:lnSpc>
                <a:spcPct val="75000"/>
              </a:lnSpc>
              <a:buNone/>
            </a:pPr>
            <a:endParaRPr lang="en-US" altLang="en-US" sz="2000" dirty="0"/>
          </a:p>
        </p:txBody>
      </p:sp>
      <p:sp>
        <p:nvSpPr>
          <p:cNvPr id="2" name="Footer Placeholder 4"/>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5222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F045AD1-3DB8-4B53-A590-B485FC411C76}" type="slidenum">
              <a:rPr lang="en-US" altLang="en-US" sz="1400">
                <a:latin typeface="Times New Roman" panose="02020603050405020304" pitchFamily="18" charset="0"/>
              </a:rPr>
              <a:pPr>
                <a:spcBef>
                  <a:spcPct val="0"/>
                </a:spcBef>
                <a:buFontTx/>
                <a:buNone/>
              </a:pPr>
              <a:t>22</a:t>
            </a:fld>
            <a:endParaRPr lang="en-US" altLang="en-US" sz="1400">
              <a:latin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4638"/>
            <a:ext cx="8229600" cy="741362"/>
          </a:xfrm>
        </p:spPr>
        <p:txBody>
          <a:bodyPr/>
          <a:lstStyle/>
          <a:p>
            <a:pPr eaLnBrk="1" hangingPunct="1"/>
            <a:r>
              <a:rPr lang="en-US" altLang="en-US" sz="3000"/>
              <a:t>Full Requirements Service Agreement (FSA)</a:t>
            </a:r>
          </a:p>
        </p:txBody>
      </p:sp>
      <p:sp>
        <p:nvSpPr>
          <p:cNvPr id="52227" name="Rectangle 3"/>
          <p:cNvSpPr>
            <a:spLocks noGrp="1" noChangeArrowheads="1"/>
          </p:cNvSpPr>
          <p:nvPr>
            <p:ph idx="1"/>
          </p:nvPr>
        </p:nvSpPr>
        <p:spPr>
          <a:xfrm>
            <a:off x="457200" y="1587500"/>
            <a:ext cx="8229600" cy="4756150"/>
          </a:xfrm>
        </p:spPr>
        <p:txBody>
          <a:bodyPr/>
          <a:lstStyle/>
          <a:p>
            <a:pPr eaLnBrk="1" hangingPunct="1">
              <a:lnSpc>
                <a:spcPct val="75000"/>
              </a:lnSpc>
              <a:buFontTx/>
              <a:buNone/>
            </a:pPr>
            <a:r>
              <a:rPr lang="en-US" altLang="en-US" sz="2000" b="1" dirty="0"/>
              <a:t>What’s New?</a:t>
            </a:r>
          </a:p>
          <a:p>
            <a:pPr eaLnBrk="1" hangingPunct="1">
              <a:lnSpc>
                <a:spcPct val="75000"/>
              </a:lnSpc>
            </a:pPr>
            <a:r>
              <a:rPr lang="en-US" altLang="en-US" sz="2000" dirty="0"/>
              <a:t>Article 14 – Performance Assurance/Accelerated Payments</a:t>
            </a:r>
          </a:p>
          <a:p>
            <a:pPr lvl="1" eaLnBrk="1" hangingPunct="1">
              <a:lnSpc>
                <a:spcPct val="75000"/>
              </a:lnSpc>
            </a:pPr>
            <a:r>
              <a:rPr lang="en-US" altLang="en-US" sz="1600" dirty="0"/>
              <a:t>Changes Sellers Performance Assurance posting amount from $100,000 to $250,000</a:t>
            </a:r>
          </a:p>
          <a:p>
            <a:pPr lvl="1" eaLnBrk="1" hangingPunct="1">
              <a:lnSpc>
                <a:spcPct val="75000"/>
              </a:lnSpc>
            </a:pPr>
            <a:r>
              <a:rPr lang="en-US" altLang="en-US" sz="1600" dirty="0"/>
              <a:t>Adds “Unrated” to unsecured credit cap chart.</a:t>
            </a:r>
          </a:p>
          <a:p>
            <a:pPr marL="0" indent="0" eaLnBrk="1" hangingPunct="1">
              <a:lnSpc>
                <a:spcPct val="75000"/>
              </a:lnSpc>
              <a:buNone/>
            </a:pPr>
            <a:endParaRPr lang="en-US" altLang="en-US" sz="2000" dirty="0"/>
          </a:p>
        </p:txBody>
      </p:sp>
      <p:sp>
        <p:nvSpPr>
          <p:cNvPr id="2" name="Footer Placeholder 4"/>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5222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F045AD1-3DB8-4B53-A590-B485FC411C76}" type="slidenum">
              <a:rPr lang="en-US" altLang="en-US" sz="1400">
                <a:latin typeface="Times New Roman" panose="02020603050405020304" pitchFamily="18" charset="0"/>
              </a:rPr>
              <a:pPr>
                <a:spcBef>
                  <a:spcPct val="0"/>
                </a:spcBef>
                <a:buFontTx/>
                <a:buNone/>
              </a:pPr>
              <a:t>23</a:t>
            </a:fld>
            <a:endParaRPr lang="en-US" altLang="en-US" sz="1400">
              <a:latin typeface="Times New Roman" panose="02020603050405020304" pitchFamily="18" charset="0"/>
            </a:endParaRPr>
          </a:p>
        </p:txBody>
      </p:sp>
    </p:spTree>
    <p:extLst>
      <p:ext uri="{BB962C8B-B14F-4D97-AF65-F5344CB8AC3E}">
        <p14:creationId xmlns:p14="http://schemas.microsoft.com/office/powerpoint/2010/main" val="2018774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87338"/>
            <a:ext cx="8229600" cy="728662"/>
          </a:xfrm>
        </p:spPr>
        <p:txBody>
          <a:bodyPr/>
          <a:lstStyle/>
          <a:p>
            <a:pPr eaLnBrk="1" hangingPunct="1"/>
            <a:r>
              <a:rPr lang="en-US" altLang="en-US" sz="3000"/>
              <a:t>Full Requirements Service Agreement</a:t>
            </a:r>
          </a:p>
        </p:txBody>
      </p:sp>
      <p:sp>
        <p:nvSpPr>
          <p:cNvPr id="53251" name="Rectangle 3"/>
          <p:cNvSpPr>
            <a:spLocks noGrp="1" noChangeArrowheads="1"/>
          </p:cNvSpPr>
          <p:nvPr>
            <p:ph idx="1"/>
          </p:nvPr>
        </p:nvSpPr>
        <p:spPr>
          <a:xfrm>
            <a:off x="555625" y="1574800"/>
            <a:ext cx="8162925" cy="4597400"/>
          </a:xfrm>
        </p:spPr>
        <p:txBody>
          <a:bodyPr/>
          <a:lstStyle/>
          <a:p>
            <a:pPr eaLnBrk="1" hangingPunct="1">
              <a:lnSpc>
                <a:spcPct val="75000"/>
              </a:lnSpc>
              <a:buFontTx/>
              <a:buNone/>
            </a:pPr>
            <a:r>
              <a:rPr lang="en-US" altLang="en-US" sz="2000" b="1" dirty="0"/>
              <a:t>Transaction Confirmation</a:t>
            </a:r>
          </a:p>
          <a:p>
            <a:pPr eaLnBrk="1" hangingPunct="1">
              <a:lnSpc>
                <a:spcPct val="75000"/>
              </a:lnSpc>
            </a:pPr>
            <a:r>
              <a:rPr lang="en-US" altLang="en-US" sz="2000" dirty="0"/>
              <a:t>Master FSA will be executed under which multiple transactions will be executed</a:t>
            </a:r>
          </a:p>
          <a:p>
            <a:pPr eaLnBrk="1" hangingPunct="1">
              <a:lnSpc>
                <a:spcPct val="75000"/>
              </a:lnSpc>
            </a:pPr>
            <a:r>
              <a:rPr lang="en-US" altLang="en-US" sz="2000" dirty="0"/>
              <a:t>Each awarded bid for a specific service type and contract term will be a transaction</a:t>
            </a:r>
          </a:p>
          <a:p>
            <a:pPr eaLnBrk="1" hangingPunct="1">
              <a:lnSpc>
                <a:spcPct val="75000"/>
              </a:lnSpc>
            </a:pPr>
            <a:r>
              <a:rPr lang="en-US" altLang="en-US" sz="2000" dirty="0"/>
              <a:t>A transaction confirmation will specify, among other details, the following:</a:t>
            </a:r>
          </a:p>
          <a:p>
            <a:pPr lvl="1" eaLnBrk="1" hangingPunct="1">
              <a:lnSpc>
                <a:spcPct val="75000"/>
              </a:lnSpc>
              <a:spcBef>
                <a:spcPct val="0"/>
              </a:spcBef>
            </a:pPr>
            <a:r>
              <a:rPr lang="en-US" altLang="en-US" sz="2000" dirty="0"/>
              <a:t>service type</a:t>
            </a:r>
          </a:p>
          <a:p>
            <a:pPr lvl="1" eaLnBrk="1" hangingPunct="1">
              <a:lnSpc>
                <a:spcPct val="75000"/>
              </a:lnSpc>
              <a:spcBef>
                <a:spcPct val="0"/>
              </a:spcBef>
            </a:pPr>
            <a:r>
              <a:rPr lang="en-US" altLang="en-US" sz="2000" dirty="0"/>
              <a:t>delivery period</a:t>
            </a:r>
          </a:p>
          <a:p>
            <a:pPr lvl="1" eaLnBrk="1" hangingPunct="1">
              <a:lnSpc>
                <a:spcPct val="75000"/>
              </a:lnSpc>
              <a:spcBef>
                <a:spcPct val="0"/>
              </a:spcBef>
            </a:pPr>
            <a:r>
              <a:rPr lang="en-US" altLang="en-US" sz="2000" dirty="0"/>
              <a:t>number of bid blocks</a:t>
            </a:r>
          </a:p>
          <a:p>
            <a:pPr lvl="1" eaLnBrk="1" hangingPunct="1">
              <a:lnSpc>
                <a:spcPct val="75000"/>
              </a:lnSpc>
              <a:spcBef>
                <a:spcPct val="0"/>
              </a:spcBef>
            </a:pPr>
            <a:r>
              <a:rPr lang="en-US" altLang="en-US" sz="2000" dirty="0"/>
              <a:t>percentage of load equivalent to each bid block</a:t>
            </a:r>
          </a:p>
          <a:p>
            <a:pPr lvl="1" eaLnBrk="1" hangingPunct="1">
              <a:lnSpc>
                <a:spcPct val="75000"/>
              </a:lnSpc>
              <a:spcBef>
                <a:spcPct val="0"/>
              </a:spcBef>
            </a:pPr>
            <a:r>
              <a:rPr lang="en-US" altLang="en-US" sz="2000" dirty="0"/>
              <a:t>base PLC per bid block to be used in determining increment load </a:t>
            </a:r>
          </a:p>
          <a:p>
            <a:pPr lvl="1" eaLnBrk="1" hangingPunct="1">
              <a:lnSpc>
                <a:spcPct val="75000"/>
              </a:lnSpc>
              <a:spcBef>
                <a:spcPct val="0"/>
              </a:spcBef>
            </a:pPr>
            <a:r>
              <a:rPr lang="en-US" altLang="en-US" sz="2000" dirty="0"/>
              <a:t>prices</a:t>
            </a:r>
          </a:p>
          <a:p>
            <a:pPr lvl="1" eaLnBrk="1" hangingPunct="1">
              <a:lnSpc>
                <a:spcPct val="75000"/>
              </a:lnSpc>
              <a:spcBef>
                <a:spcPct val="0"/>
              </a:spcBef>
            </a:pPr>
            <a:r>
              <a:rPr lang="en-US" altLang="en-US" sz="2000" dirty="0"/>
              <a:t>monthly on-peak and off-peak energy quantities to be used in determining the </a:t>
            </a:r>
            <a:r>
              <a:rPr lang="en-US" altLang="en-US" sz="2000" dirty="0" err="1"/>
              <a:t>MtM</a:t>
            </a:r>
            <a:r>
              <a:rPr lang="en-US" altLang="en-US" sz="2000" dirty="0"/>
              <a:t> exposure</a:t>
            </a:r>
          </a:p>
        </p:txBody>
      </p:sp>
      <p:sp>
        <p:nvSpPr>
          <p:cNvPr id="5325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3773F0F-7DB1-47B0-A2BE-4FAC134F4C6A}" type="slidenum">
              <a:rPr lang="en-US" altLang="en-US" sz="1400">
                <a:latin typeface="Times New Roman" panose="02020603050405020304" pitchFamily="18" charset="0"/>
              </a:rPr>
              <a:pPr>
                <a:spcBef>
                  <a:spcPct val="0"/>
                </a:spcBef>
                <a:buFontTx/>
                <a:buNone/>
              </a:pPr>
              <a:t>24</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61938"/>
            <a:ext cx="8229600" cy="792162"/>
          </a:xfrm>
        </p:spPr>
        <p:txBody>
          <a:bodyPr/>
          <a:lstStyle/>
          <a:p>
            <a:pPr eaLnBrk="1" hangingPunct="1"/>
            <a:r>
              <a:rPr lang="en-US" altLang="en-US" sz="3000"/>
              <a:t>Full Requirements Service Agreement</a:t>
            </a:r>
          </a:p>
        </p:txBody>
      </p:sp>
      <p:sp>
        <p:nvSpPr>
          <p:cNvPr id="55299" name="Rectangle 3"/>
          <p:cNvSpPr>
            <a:spLocks noGrp="1" noChangeArrowheads="1"/>
          </p:cNvSpPr>
          <p:nvPr>
            <p:ph idx="1"/>
          </p:nvPr>
        </p:nvSpPr>
        <p:spPr>
          <a:xfrm>
            <a:off x="442913" y="1600200"/>
            <a:ext cx="8389937" cy="4275138"/>
          </a:xfrm>
        </p:spPr>
        <p:txBody>
          <a:bodyPr/>
          <a:lstStyle/>
          <a:p>
            <a:pPr eaLnBrk="1" hangingPunct="1">
              <a:lnSpc>
                <a:spcPct val="75000"/>
              </a:lnSpc>
              <a:buFontTx/>
              <a:buNone/>
            </a:pPr>
            <a:r>
              <a:rPr lang="en-US" altLang="en-US" sz="2000" b="1" dirty="0"/>
              <a:t>Full Requirements Service Obligations</a:t>
            </a:r>
          </a:p>
          <a:p>
            <a:pPr eaLnBrk="1" hangingPunct="1">
              <a:lnSpc>
                <a:spcPct val="75000"/>
              </a:lnSpc>
            </a:pPr>
            <a:r>
              <a:rPr lang="en-US" altLang="en-US" sz="2000" dirty="0"/>
              <a:t>Seller must provide all services (other than network transmission) to meet its share of the load obligation at the wholesale level, as accounted for by PJM</a:t>
            </a:r>
          </a:p>
          <a:p>
            <a:pPr eaLnBrk="1" hangingPunct="1">
              <a:lnSpc>
                <a:spcPct val="75000"/>
              </a:lnSpc>
            </a:pPr>
            <a:r>
              <a:rPr lang="en-US" altLang="en-US" sz="2000" dirty="0"/>
              <a:t>Seller’s obligations include, but are not limited to the following: </a:t>
            </a:r>
          </a:p>
          <a:p>
            <a:pPr lvl="1" eaLnBrk="1" hangingPunct="1">
              <a:lnSpc>
                <a:spcPct val="50000"/>
              </a:lnSpc>
            </a:pPr>
            <a:r>
              <a:rPr lang="en-US" altLang="en-US" sz="2000" dirty="0"/>
              <a:t>Energy</a:t>
            </a:r>
          </a:p>
          <a:p>
            <a:pPr lvl="1" eaLnBrk="1" hangingPunct="1">
              <a:lnSpc>
                <a:spcPct val="50000"/>
              </a:lnSpc>
            </a:pPr>
            <a:r>
              <a:rPr lang="en-US" altLang="en-US" sz="2000" dirty="0"/>
              <a:t>Capacity</a:t>
            </a:r>
          </a:p>
          <a:p>
            <a:pPr lvl="1" eaLnBrk="1" hangingPunct="1">
              <a:lnSpc>
                <a:spcPct val="50000"/>
              </a:lnSpc>
            </a:pPr>
            <a:r>
              <a:rPr lang="en-US" altLang="en-US" sz="2000" dirty="0"/>
              <a:t>Transmission other than network transmission</a:t>
            </a:r>
          </a:p>
          <a:p>
            <a:pPr lvl="1" eaLnBrk="1" hangingPunct="1">
              <a:lnSpc>
                <a:spcPct val="50000"/>
              </a:lnSpc>
            </a:pPr>
            <a:r>
              <a:rPr lang="en-US" altLang="en-US" sz="2000" dirty="0"/>
              <a:t>Ancillary services</a:t>
            </a:r>
          </a:p>
          <a:p>
            <a:pPr lvl="1" eaLnBrk="1" hangingPunct="1">
              <a:lnSpc>
                <a:spcPct val="50000"/>
              </a:lnSpc>
            </a:pPr>
            <a:r>
              <a:rPr lang="en-US" altLang="en-US" sz="2000" dirty="0"/>
              <a:t>Renewable energy resource requirements</a:t>
            </a:r>
          </a:p>
          <a:p>
            <a:pPr lvl="1" eaLnBrk="1" hangingPunct="1">
              <a:lnSpc>
                <a:spcPct val="50000"/>
              </a:lnSpc>
            </a:pPr>
            <a:r>
              <a:rPr lang="en-US" altLang="en-US" sz="2000" dirty="0"/>
              <a:t>Transmission &amp; distribution energy losses</a:t>
            </a:r>
          </a:p>
          <a:p>
            <a:pPr lvl="1" eaLnBrk="1" hangingPunct="1">
              <a:lnSpc>
                <a:spcPct val="50000"/>
              </a:lnSpc>
            </a:pPr>
            <a:r>
              <a:rPr lang="en-US" altLang="en-US" sz="2000" dirty="0"/>
              <a:t>Congestion management costs</a:t>
            </a:r>
          </a:p>
          <a:p>
            <a:pPr lvl="1" eaLnBrk="1" hangingPunct="1">
              <a:lnSpc>
                <a:spcPct val="65000"/>
              </a:lnSpc>
            </a:pPr>
            <a:r>
              <a:rPr lang="en-US" altLang="en-US" sz="2000" dirty="0"/>
              <a:t>New PJM charges, other than charges assessed to network Transmission customer</a:t>
            </a:r>
          </a:p>
        </p:txBody>
      </p:sp>
      <p:sp>
        <p:nvSpPr>
          <p:cNvPr id="5530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BF33516-6378-4115-90D3-6F447B346FA2}" type="slidenum">
              <a:rPr lang="en-US" altLang="en-US" sz="1400">
                <a:latin typeface="Times New Roman" panose="02020603050405020304" pitchFamily="18" charset="0"/>
              </a:rPr>
              <a:pPr>
                <a:spcBef>
                  <a:spcPct val="0"/>
                </a:spcBef>
                <a:buFontTx/>
                <a:buNone/>
              </a:pPr>
              <a:t>25</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889000" y="198438"/>
            <a:ext cx="7340600" cy="906462"/>
          </a:xfrm>
        </p:spPr>
        <p:txBody>
          <a:bodyPr/>
          <a:lstStyle/>
          <a:p>
            <a:pPr eaLnBrk="1" hangingPunct="1"/>
            <a:r>
              <a:rPr lang="en-US" altLang="en-US" sz="3000"/>
              <a:t>Full Requirements Service Agreement</a:t>
            </a:r>
          </a:p>
        </p:txBody>
      </p:sp>
      <p:sp>
        <p:nvSpPr>
          <p:cNvPr id="56323" name="Rectangle 3"/>
          <p:cNvSpPr>
            <a:spLocks noGrp="1" noChangeArrowheads="1"/>
          </p:cNvSpPr>
          <p:nvPr>
            <p:ph idx="1"/>
          </p:nvPr>
        </p:nvSpPr>
        <p:spPr>
          <a:xfrm>
            <a:off x="495300" y="1592263"/>
            <a:ext cx="8039100" cy="4275137"/>
          </a:xfrm>
        </p:spPr>
        <p:txBody>
          <a:bodyPr/>
          <a:lstStyle/>
          <a:p>
            <a:pPr eaLnBrk="1" hangingPunct="1">
              <a:lnSpc>
                <a:spcPct val="75000"/>
              </a:lnSpc>
              <a:buFontTx/>
              <a:buNone/>
            </a:pPr>
            <a:r>
              <a:rPr lang="en-US" altLang="en-US" sz="2000" b="1"/>
              <a:t>Full Requirements Service Obligations (continued)</a:t>
            </a:r>
          </a:p>
          <a:p>
            <a:pPr eaLnBrk="1" hangingPunct="1">
              <a:lnSpc>
                <a:spcPct val="75000"/>
              </a:lnSpc>
            </a:pPr>
            <a:endParaRPr lang="en-US" altLang="en-US" sz="2000"/>
          </a:p>
          <a:p>
            <a:pPr eaLnBrk="1" hangingPunct="1">
              <a:lnSpc>
                <a:spcPct val="75000"/>
              </a:lnSpc>
            </a:pPr>
            <a:r>
              <a:rPr lang="en-US" altLang="en-US" sz="2000"/>
              <a:t>Buyer’s obligations include the following:</a:t>
            </a:r>
          </a:p>
          <a:p>
            <a:pPr lvl="1" eaLnBrk="1" hangingPunct="1">
              <a:lnSpc>
                <a:spcPct val="75000"/>
              </a:lnSpc>
            </a:pPr>
            <a:r>
              <a:rPr lang="en-US" altLang="en-US" sz="2000"/>
              <a:t>Accept service from Seller for resale to retail customers, i.e., Buyer is the Load Serving Entity</a:t>
            </a:r>
          </a:p>
          <a:p>
            <a:pPr lvl="1" eaLnBrk="1" hangingPunct="1">
              <a:lnSpc>
                <a:spcPct val="75000"/>
              </a:lnSpc>
            </a:pPr>
            <a:r>
              <a:rPr lang="en-US" altLang="en-US" sz="2000"/>
              <a:t>Network Integration Transmission Service</a:t>
            </a:r>
          </a:p>
          <a:p>
            <a:pPr lvl="1" eaLnBrk="1" hangingPunct="1">
              <a:lnSpc>
                <a:spcPct val="75000"/>
              </a:lnSpc>
            </a:pPr>
            <a:r>
              <a:rPr lang="en-US" altLang="en-US" sz="2000"/>
              <a:t>Future PJM charges assessed to network transmission customers</a:t>
            </a:r>
          </a:p>
          <a:p>
            <a:pPr lvl="1" eaLnBrk="1" hangingPunct="1">
              <a:lnSpc>
                <a:spcPct val="75000"/>
              </a:lnSpc>
            </a:pPr>
            <a:r>
              <a:rPr lang="en-US" altLang="en-US" sz="2000"/>
              <a:t>Distribution service</a:t>
            </a:r>
          </a:p>
        </p:txBody>
      </p:sp>
      <p:sp>
        <p:nvSpPr>
          <p:cNvPr id="563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830D55C-17F3-4275-BB00-BDB2C473193A}" type="slidenum">
              <a:rPr lang="en-US" altLang="en-US" sz="1400">
                <a:latin typeface="Times New Roman" panose="02020603050405020304" pitchFamily="18" charset="0"/>
              </a:rPr>
              <a:pPr>
                <a:spcBef>
                  <a:spcPct val="0"/>
                </a:spcBef>
                <a:buFontTx/>
                <a:buNone/>
              </a:pPr>
              <a:t>26</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49238"/>
            <a:ext cx="8229600" cy="804862"/>
          </a:xfrm>
        </p:spPr>
        <p:txBody>
          <a:bodyPr/>
          <a:lstStyle/>
          <a:p>
            <a:pPr eaLnBrk="1" hangingPunct="1"/>
            <a:r>
              <a:rPr lang="en-US" altLang="en-US" sz="3000"/>
              <a:t>Full Requirements Service Agreement</a:t>
            </a:r>
          </a:p>
        </p:txBody>
      </p:sp>
      <p:sp>
        <p:nvSpPr>
          <p:cNvPr id="58371" name="Rectangle 3"/>
          <p:cNvSpPr>
            <a:spLocks noGrp="1" noChangeArrowheads="1"/>
          </p:cNvSpPr>
          <p:nvPr>
            <p:ph idx="1"/>
          </p:nvPr>
        </p:nvSpPr>
        <p:spPr>
          <a:xfrm>
            <a:off x="671513" y="1587500"/>
            <a:ext cx="7772400" cy="4622800"/>
          </a:xfrm>
        </p:spPr>
        <p:txBody>
          <a:bodyPr/>
          <a:lstStyle/>
          <a:p>
            <a:pPr eaLnBrk="1" hangingPunct="1">
              <a:lnSpc>
                <a:spcPct val="75000"/>
              </a:lnSpc>
              <a:buFontTx/>
              <a:buNone/>
            </a:pPr>
            <a:r>
              <a:rPr lang="en-US" altLang="en-US" sz="2000" b="1"/>
              <a:t>Scheduling &amp; Forecasting</a:t>
            </a:r>
          </a:p>
          <a:p>
            <a:pPr eaLnBrk="1" hangingPunct="1">
              <a:lnSpc>
                <a:spcPct val="75000"/>
              </a:lnSpc>
            </a:pPr>
            <a:r>
              <a:rPr lang="en-US" altLang="en-US" sz="2000"/>
              <a:t>Utilities’ load settlement processes will establish the daily load obligations for Sellers and post such obligations to the Sellers’ PJM accounts</a:t>
            </a:r>
          </a:p>
          <a:p>
            <a:pPr eaLnBrk="1" hangingPunct="1">
              <a:lnSpc>
                <a:spcPct val="75000"/>
              </a:lnSpc>
            </a:pPr>
            <a:r>
              <a:rPr lang="en-US" altLang="en-US" sz="2000"/>
              <a:t>Seller is responsible for all scheduling with PJM to meet the obligation</a:t>
            </a:r>
          </a:p>
          <a:p>
            <a:pPr eaLnBrk="1" hangingPunct="1">
              <a:lnSpc>
                <a:spcPct val="75000"/>
              </a:lnSpc>
            </a:pPr>
            <a:r>
              <a:rPr lang="en-US" altLang="en-US" sz="2000"/>
              <a:t>Seller is responsible for weekly and monthly settlements with PJM pertaining to their obligations</a:t>
            </a:r>
          </a:p>
          <a:p>
            <a:pPr eaLnBrk="1" hangingPunct="1">
              <a:lnSpc>
                <a:spcPct val="75000"/>
              </a:lnSpc>
            </a:pPr>
            <a:r>
              <a:rPr lang="en-US" altLang="en-US" sz="2000"/>
              <a:t>Buyer will provide to the Seller on a reasonable efforts basis:</a:t>
            </a:r>
          </a:p>
          <a:p>
            <a:pPr lvl="1" eaLnBrk="1" hangingPunct="1">
              <a:lnSpc>
                <a:spcPct val="75000"/>
              </a:lnSpc>
            </a:pPr>
            <a:r>
              <a:rPr lang="en-US" altLang="en-US" sz="2000"/>
              <a:t>On each business day after execution, Buyer’s estimation of Seller’s capacity PLC for the seventh following day for each service type</a:t>
            </a:r>
          </a:p>
          <a:p>
            <a:pPr lvl="1" eaLnBrk="1" hangingPunct="1">
              <a:lnSpc>
                <a:spcPct val="75000"/>
              </a:lnSpc>
            </a:pPr>
            <a:r>
              <a:rPr lang="en-US" altLang="en-US" sz="2000"/>
              <a:t>On each business day of the delivery period, Buyer’s estimation of Seller’s energy and capacity obligation as is provided to PJM for settlement purposes for each service type, transaction, voltage level and customer class</a:t>
            </a:r>
          </a:p>
        </p:txBody>
      </p:sp>
      <p:sp>
        <p:nvSpPr>
          <p:cNvPr id="5837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4BDD5F2-0FAA-4A7C-BB67-B351FA30CF54}" type="slidenum">
              <a:rPr lang="en-US" altLang="en-US" sz="1400">
                <a:latin typeface="Times New Roman" panose="02020603050405020304" pitchFamily="18" charset="0"/>
              </a:rPr>
              <a:pPr>
                <a:spcBef>
                  <a:spcPct val="0"/>
                </a:spcBef>
                <a:buFontTx/>
                <a:buNone/>
              </a:pPr>
              <a:t>27</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74638"/>
            <a:ext cx="8229600" cy="754062"/>
          </a:xfrm>
        </p:spPr>
        <p:txBody>
          <a:bodyPr/>
          <a:lstStyle/>
          <a:p>
            <a:pPr eaLnBrk="1" hangingPunct="1"/>
            <a:r>
              <a:rPr lang="en-US" altLang="en-US" sz="3000"/>
              <a:t>Full Requirements Service Agreement</a:t>
            </a:r>
          </a:p>
        </p:txBody>
      </p:sp>
      <p:sp>
        <p:nvSpPr>
          <p:cNvPr id="59395" name="Rectangle 3"/>
          <p:cNvSpPr>
            <a:spLocks noGrp="1" noChangeArrowheads="1"/>
          </p:cNvSpPr>
          <p:nvPr>
            <p:ph idx="1"/>
          </p:nvPr>
        </p:nvSpPr>
        <p:spPr>
          <a:xfrm>
            <a:off x="685800" y="1366838"/>
            <a:ext cx="7772400" cy="4570412"/>
          </a:xfrm>
        </p:spPr>
        <p:txBody>
          <a:bodyPr/>
          <a:lstStyle/>
          <a:p>
            <a:pPr eaLnBrk="1" hangingPunct="1">
              <a:buFontTx/>
              <a:buNone/>
            </a:pPr>
            <a:r>
              <a:rPr lang="en-US" altLang="en-US" sz="2000" b="1" dirty="0"/>
              <a:t>Congestion Management</a:t>
            </a:r>
          </a:p>
          <a:p>
            <a:pPr eaLnBrk="1" hangingPunct="1"/>
            <a:r>
              <a:rPr lang="en-US" altLang="en-US" sz="2000" dirty="0"/>
              <a:t>Seller is responsible for all congestion management costs</a:t>
            </a:r>
          </a:p>
          <a:p>
            <a:pPr eaLnBrk="1" hangingPunct="1"/>
            <a:r>
              <a:rPr lang="en-US" altLang="en-US" sz="2000" dirty="0"/>
              <a:t>Buyer will transfer to Seller its congestion revenue rights in proportion to the Seller’s share of the load, i.e., revenue rights will follow the load</a:t>
            </a:r>
          </a:p>
          <a:p>
            <a:pPr eaLnBrk="1" hangingPunct="1"/>
            <a:r>
              <a:rPr lang="en-US" altLang="en-US" sz="2000" dirty="0"/>
              <a:t>The nominations for congestion revenue rights for the upcoming PJM planning year will be made by the entity recognized by PJM as having the right to make such nominations, i.e., the supplier who has the load obligation effective June 1, the first day of the planning period</a:t>
            </a:r>
          </a:p>
          <a:p>
            <a:pPr lvl="1" eaLnBrk="1" hangingPunct="1"/>
            <a:r>
              <a:rPr lang="en-US" altLang="en-US" sz="2000" dirty="0"/>
              <a:t>For Type II quarterly contracts, this nomination will be made by the Maryland Utilities until winning suppliers are known in the April 2020 procurement</a:t>
            </a:r>
          </a:p>
        </p:txBody>
      </p:sp>
      <p:sp>
        <p:nvSpPr>
          <p:cNvPr id="5939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C8EE997-C732-49BE-9325-C145764A7DDB}" type="slidenum">
              <a:rPr lang="en-US" altLang="en-US" sz="1400">
                <a:latin typeface="Times New Roman" panose="02020603050405020304" pitchFamily="18" charset="0"/>
              </a:rPr>
              <a:pPr>
                <a:spcBef>
                  <a:spcPct val="0"/>
                </a:spcBef>
                <a:buFontTx/>
                <a:buNone/>
              </a:pPr>
              <a:t>28</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extLst>
      <p:ext uri="{BB962C8B-B14F-4D97-AF65-F5344CB8AC3E}">
        <p14:creationId xmlns:p14="http://schemas.microsoft.com/office/powerpoint/2010/main" val="801900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71438"/>
            <a:ext cx="8229600" cy="1143000"/>
          </a:xfrm>
        </p:spPr>
        <p:txBody>
          <a:bodyPr/>
          <a:lstStyle/>
          <a:p>
            <a:pPr eaLnBrk="1" hangingPunct="1"/>
            <a:r>
              <a:rPr lang="en-US" altLang="en-US" sz="3000" dirty="0"/>
              <a:t>Full Requirements Service Agreement</a:t>
            </a:r>
          </a:p>
        </p:txBody>
      </p:sp>
      <p:sp>
        <p:nvSpPr>
          <p:cNvPr id="61443" name="Rectangle 3"/>
          <p:cNvSpPr>
            <a:spLocks noGrp="1" noChangeArrowheads="1"/>
          </p:cNvSpPr>
          <p:nvPr>
            <p:ph idx="1"/>
          </p:nvPr>
        </p:nvSpPr>
        <p:spPr>
          <a:xfrm>
            <a:off x="558800" y="1603375"/>
            <a:ext cx="7772400" cy="4530725"/>
          </a:xfrm>
        </p:spPr>
        <p:txBody>
          <a:bodyPr/>
          <a:lstStyle/>
          <a:p>
            <a:pPr eaLnBrk="1" hangingPunct="1">
              <a:lnSpc>
                <a:spcPct val="55000"/>
              </a:lnSpc>
              <a:buFontTx/>
              <a:buNone/>
            </a:pPr>
            <a:r>
              <a:rPr lang="en-US" altLang="en-US" sz="2000" b="1" dirty="0"/>
              <a:t>Renewable Energy Obligation</a:t>
            </a:r>
          </a:p>
          <a:p>
            <a:pPr eaLnBrk="1" hangingPunct="1">
              <a:lnSpc>
                <a:spcPct val="55000"/>
              </a:lnSpc>
            </a:pPr>
            <a:endParaRPr lang="en-US" altLang="en-US" sz="2000" i="1" dirty="0"/>
          </a:p>
          <a:p>
            <a:pPr eaLnBrk="1" hangingPunct="1">
              <a:lnSpc>
                <a:spcPct val="55000"/>
              </a:lnSpc>
              <a:buFontTx/>
              <a:buNone/>
            </a:pPr>
            <a:r>
              <a:rPr lang="en-US" altLang="en-US" sz="2000" dirty="0"/>
              <a:t>Seller’s obligation for 2019-21 (and 2022 for PE):</a:t>
            </a:r>
          </a:p>
          <a:p>
            <a:pPr eaLnBrk="1" hangingPunct="1">
              <a:lnSpc>
                <a:spcPct val="55000"/>
              </a:lnSpc>
              <a:buFontTx/>
              <a:buNone/>
            </a:pPr>
            <a:endParaRPr lang="en-US" altLang="en-US" sz="2000" dirty="0"/>
          </a:p>
          <a:p>
            <a:pPr algn="ctr" eaLnBrk="1" hangingPunct="1">
              <a:lnSpc>
                <a:spcPct val="50000"/>
              </a:lnSpc>
              <a:buFontTx/>
              <a:buNone/>
            </a:pPr>
            <a:r>
              <a:rPr lang="en-US" altLang="en-US" sz="2000" dirty="0"/>
              <a:t>		     </a:t>
            </a:r>
            <a:r>
              <a:rPr lang="en-US" altLang="en-US" sz="2000" u="sng" dirty="0"/>
              <a:t>Renewable Sources</a:t>
            </a:r>
          </a:p>
          <a:p>
            <a:pPr eaLnBrk="1" hangingPunct="1">
              <a:lnSpc>
                <a:spcPct val="50000"/>
              </a:lnSpc>
              <a:buFontTx/>
              <a:buNone/>
            </a:pPr>
            <a:endParaRPr lang="en-US" altLang="en-US" sz="2000" dirty="0"/>
          </a:p>
          <a:p>
            <a:pPr eaLnBrk="1" hangingPunct="1">
              <a:lnSpc>
                <a:spcPct val="50000"/>
              </a:lnSpc>
              <a:buFontTx/>
              <a:buNone/>
            </a:pPr>
            <a:r>
              <a:rPr lang="en-US" altLang="en-US" sz="2000" dirty="0"/>
              <a:t>			        	      	       Solar </a:t>
            </a:r>
          </a:p>
          <a:p>
            <a:pPr eaLnBrk="1" hangingPunct="1">
              <a:lnSpc>
                <a:spcPct val="50000"/>
              </a:lnSpc>
              <a:buFontTx/>
              <a:buNone/>
            </a:pPr>
            <a:r>
              <a:rPr lang="en-US" altLang="en-US" sz="2000" dirty="0"/>
              <a:t>				 	  Component	</a:t>
            </a:r>
            <a:endParaRPr lang="en-US" altLang="en-US" sz="2000" u="sng" dirty="0"/>
          </a:p>
          <a:p>
            <a:pPr eaLnBrk="1" hangingPunct="1">
              <a:lnSpc>
                <a:spcPct val="50000"/>
              </a:lnSpc>
              <a:buFontTx/>
              <a:buNone/>
            </a:pPr>
            <a:r>
              <a:rPr lang="en-US" altLang="en-US" sz="2000" dirty="0"/>
              <a:t>	    	    		</a:t>
            </a:r>
            <a:r>
              <a:rPr lang="en-US" altLang="en-US" sz="2000" u="sng" dirty="0"/>
              <a:t>Tier 1</a:t>
            </a:r>
            <a:r>
              <a:rPr lang="en-US" altLang="en-US" sz="2000" dirty="0"/>
              <a:t>           </a:t>
            </a:r>
            <a:r>
              <a:rPr lang="en-US" altLang="en-US" sz="2000" u="sng" dirty="0"/>
              <a:t>of Tier 1</a:t>
            </a:r>
            <a:r>
              <a:rPr lang="en-US" altLang="en-US" sz="2000" dirty="0"/>
              <a:t>	</a:t>
            </a:r>
            <a:r>
              <a:rPr lang="en-US" altLang="en-US" sz="2000" u="sng" dirty="0"/>
              <a:t>Tier 2</a:t>
            </a:r>
          </a:p>
          <a:p>
            <a:pPr eaLnBrk="1" hangingPunct="1">
              <a:lnSpc>
                <a:spcPct val="50000"/>
              </a:lnSpc>
              <a:buFontTx/>
              <a:buNone/>
            </a:pPr>
            <a:r>
              <a:rPr lang="en-US" altLang="en-US" sz="2000" dirty="0"/>
              <a:t>	          	      	</a:t>
            </a:r>
          </a:p>
          <a:p>
            <a:pPr eaLnBrk="1" hangingPunct="1">
              <a:lnSpc>
                <a:spcPct val="50000"/>
              </a:lnSpc>
              <a:buFontTx/>
              <a:buNone/>
            </a:pPr>
            <a:r>
              <a:rPr lang="en-US" altLang="en-US" sz="2000" dirty="0"/>
              <a:t>		2019	          	20.400%      1.950%   	 0.0%</a:t>
            </a:r>
          </a:p>
          <a:p>
            <a:pPr eaLnBrk="1" hangingPunct="1">
              <a:lnSpc>
                <a:spcPct val="50000"/>
              </a:lnSpc>
              <a:buFont typeface="Arial" panose="020B0604020202020204" pitchFamily="34" charset="0"/>
              <a:buNone/>
            </a:pPr>
            <a:r>
              <a:rPr lang="en-US" altLang="en-US" sz="2000" dirty="0"/>
              <a:t>		2020	          	25.000%*    2.500%   	 0.0%</a:t>
            </a:r>
          </a:p>
          <a:p>
            <a:pPr eaLnBrk="1" hangingPunct="1">
              <a:lnSpc>
                <a:spcPct val="50000"/>
              </a:lnSpc>
              <a:buNone/>
            </a:pPr>
            <a:r>
              <a:rPr lang="en-US" altLang="en-US" sz="2000" dirty="0"/>
              <a:t>		2021		25.000%*    2.500%   	 0.0%</a:t>
            </a:r>
          </a:p>
          <a:p>
            <a:pPr eaLnBrk="1" hangingPunct="1">
              <a:lnSpc>
                <a:spcPct val="50000"/>
              </a:lnSpc>
              <a:buNone/>
            </a:pPr>
            <a:r>
              <a:rPr lang="en-US" altLang="en-US" sz="2000" dirty="0"/>
              <a:t>		2022		25.000%*    2.500%   	 0.0%</a:t>
            </a:r>
          </a:p>
          <a:p>
            <a:pPr eaLnBrk="1" hangingPunct="1">
              <a:lnSpc>
                <a:spcPct val="50000"/>
              </a:lnSpc>
              <a:buFont typeface="Arial" panose="020B0604020202020204" pitchFamily="34" charset="0"/>
              <a:buNone/>
            </a:pPr>
            <a:endParaRPr lang="en-US" altLang="en-US" sz="2000" dirty="0">
              <a:solidFill>
                <a:srgbClr val="FF0000"/>
              </a:solidFill>
            </a:endParaRPr>
          </a:p>
          <a:p>
            <a:pPr eaLnBrk="1" hangingPunct="1">
              <a:lnSpc>
                <a:spcPct val="50000"/>
              </a:lnSpc>
              <a:buFont typeface="Arial" panose="020B0604020202020204" pitchFamily="34" charset="0"/>
              <a:buNone/>
            </a:pPr>
            <a:r>
              <a:rPr lang="en-US" altLang="en-US" sz="2000" dirty="0">
                <a:solidFill>
                  <a:srgbClr val="FF0000"/>
                </a:solidFill>
              </a:rPr>
              <a:t>		</a:t>
            </a:r>
            <a:endParaRPr lang="en-US" altLang="en-US" sz="2000" dirty="0"/>
          </a:p>
          <a:p>
            <a:pPr eaLnBrk="1" hangingPunct="1">
              <a:lnSpc>
                <a:spcPct val="50000"/>
              </a:lnSpc>
              <a:buFontTx/>
              <a:buNone/>
            </a:pPr>
            <a:r>
              <a:rPr lang="en-US" altLang="en-US" sz="2000" dirty="0"/>
              <a:t>The above stated percentages apply to retail metered sales</a:t>
            </a:r>
          </a:p>
          <a:p>
            <a:pPr eaLnBrk="1" hangingPunct="1">
              <a:lnSpc>
                <a:spcPct val="50000"/>
              </a:lnSpc>
              <a:buFontTx/>
              <a:buNone/>
            </a:pPr>
            <a:endParaRPr lang="en-US" altLang="en-US" sz="2000" dirty="0"/>
          </a:p>
          <a:p>
            <a:pPr eaLnBrk="1" hangingPunct="1">
              <a:lnSpc>
                <a:spcPct val="50000"/>
              </a:lnSpc>
              <a:buFontTx/>
              <a:buNone/>
            </a:pPr>
            <a:r>
              <a:rPr lang="en-US" altLang="en-US" sz="1900" dirty="0"/>
              <a:t>*Including an amount to be set by the MD PSC not to exceed 2.5%, derived</a:t>
            </a:r>
          </a:p>
          <a:p>
            <a:pPr eaLnBrk="1" hangingPunct="1">
              <a:lnSpc>
                <a:spcPct val="50000"/>
              </a:lnSpc>
              <a:buFontTx/>
              <a:buNone/>
            </a:pPr>
            <a:r>
              <a:rPr lang="en-US" altLang="en-US" sz="1900" dirty="0"/>
              <a:t>  from offshore wind energy (see Article – Public Utilities, subtitle 7-704.2(a),</a:t>
            </a:r>
          </a:p>
          <a:p>
            <a:pPr eaLnBrk="1" hangingPunct="1">
              <a:lnSpc>
                <a:spcPct val="50000"/>
              </a:lnSpc>
              <a:buFontTx/>
              <a:buNone/>
            </a:pPr>
            <a:r>
              <a:rPr lang="en-US" altLang="en-US" sz="1900" dirty="0"/>
              <a:t>  Annotated Code of Maryland)</a:t>
            </a:r>
          </a:p>
        </p:txBody>
      </p:sp>
      <p:sp>
        <p:nvSpPr>
          <p:cNvPr id="614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580A5A7-C0F9-491D-A9F1-257292C2DC60}" type="slidenum">
              <a:rPr lang="en-US" altLang="en-US" sz="1400">
                <a:latin typeface="Times New Roman" panose="02020603050405020304" pitchFamily="18" charset="0"/>
              </a:rPr>
              <a:pPr>
                <a:spcBef>
                  <a:spcPct val="0"/>
                </a:spcBef>
                <a:buFontTx/>
                <a:buNone/>
              </a:pPr>
              <a:t>29</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889000" y="228600"/>
            <a:ext cx="7313613" cy="914400"/>
          </a:xfrm>
        </p:spPr>
        <p:txBody>
          <a:bodyPr/>
          <a:lstStyle/>
          <a:p>
            <a:pPr eaLnBrk="1" hangingPunct="1"/>
            <a:r>
              <a:rPr lang="en-US" altLang="en-US" sz="3000"/>
              <a:t>Utility Panel</a:t>
            </a:r>
          </a:p>
        </p:txBody>
      </p:sp>
      <p:sp>
        <p:nvSpPr>
          <p:cNvPr id="5123" name="Rectangle 5"/>
          <p:cNvSpPr>
            <a:spLocks noGrp="1" noChangeArrowheads="1"/>
          </p:cNvSpPr>
          <p:nvPr>
            <p:ph idx="1"/>
          </p:nvPr>
        </p:nvSpPr>
        <p:spPr>
          <a:xfrm>
            <a:off x="457200" y="1600200"/>
            <a:ext cx="8280400" cy="4013200"/>
          </a:xfrm>
        </p:spPr>
        <p:txBody>
          <a:bodyPr/>
          <a:lstStyle/>
          <a:p>
            <a:pPr eaLnBrk="1" hangingPunct="1">
              <a:lnSpc>
                <a:spcPct val="90000"/>
              </a:lnSpc>
              <a:spcBef>
                <a:spcPct val="0"/>
              </a:spcBef>
              <a:buFontTx/>
              <a:buNone/>
            </a:pPr>
            <a:r>
              <a:rPr lang="en-US" altLang="en-US" sz="2400" dirty="0"/>
              <a:t>Potomac Edison</a:t>
            </a:r>
          </a:p>
          <a:p>
            <a:pPr eaLnBrk="1" hangingPunct="1">
              <a:lnSpc>
                <a:spcPct val="90000"/>
              </a:lnSpc>
              <a:spcBef>
                <a:spcPct val="0"/>
              </a:spcBef>
              <a:buFontTx/>
              <a:buNone/>
            </a:pPr>
            <a:r>
              <a:rPr lang="en-US" altLang="en-US" sz="2400" dirty="0"/>
              <a:t>	Rebecca Shaver – Senior Business Analyst</a:t>
            </a:r>
          </a:p>
          <a:p>
            <a:pPr eaLnBrk="1" hangingPunct="1">
              <a:lnSpc>
                <a:spcPct val="90000"/>
              </a:lnSpc>
              <a:spcBef>
                <a:spcPct val="0"/>
              </a:spcBef>
              <a:buNone/>
            </a:pPr>
            <a:r>
              <a:rPr lang="en-US" altLang="en-US" sz="2400" dirty="0"/>
              <a:t>	Ashley Pizzutelli-Senior Business Analyst</a:t>
            </a:r>
          </a:p>
          <a:p>
            <a:pPr eaLnBrk="1" hangingPunct="1">
              <a:lnSpc>
                <a:spcPct val="90000"/>
              </a:lnSpc>
              <a:spcBef>
                <a:spcPct val="0"/>
              </a:spcBef>
              <a:buFontTx/>
              <a:buNone/>
            </a:pPr>
            <a:endParaRPr lang="en-US" altLang="en-US" sz="2400" dirty="0"/>
          </a:p>
          <a:p>
            <a:pPr eaLnBrk="1" hangingPunct="1">
              <a:lnSpc>
                <a:spcPct val="90000"/>
              </a:lnSpc>
              <a:spcBef>
                <a:spcPct val="0"/>
              </a:spcBef>
              <a:buFontTx/>
              <a:buNone/>
            </a:pPr>
            <a:r>
              <a:rPr lang="en-US" altLang="en-US" sz="2400" dirty="0"/>
              <a:t>Baltimore Gas and Electric Company</a:t>
            </a:r>
          </a:p>
          <a:p>
            <a:pPr eaLnBrk="1" hangingPunct="1">
              <a:lnSpc>
                <a:spcPct val="90000"/>
              </a:lnSpc>
              <a:spcBef>
                <a:spcPct val="0"/>
              </a:spcBef>
              <a:buFontTx/>
              <a:buNone/>
            </a:pPr>
            <a:r>
              <a:rPr lang="en-US" altLang="en-US" sz="2400" dirty="0"/>
              <a:t>	Maureta Scott – Senior Energy Acquisition Analyst</a:t>
            </a:r>
          </a:p>
          <a:p>
            <a:pPr eaLnBrk="1" hangingPunct="1">
              <a:lnSpc>
                <a:spcPct val="90000"/>
              </a:lnSpc>
              <a:spcBef>
                <a:spcPct val="0"/>
              </a:spcBef>
              <a:buFontTx/>
              <a:buNone/>
            </a:pPr>
            <a:r>
              <a:rPr lang="en-US" altLang="en-US" sz="2400" dirty="0"/>
              <a:t>	Jasmin Kakar – Senior Energy Acquisition Analyst</a:t>
            </a:r>
          </a:p>
          <a:p>
            <a:pPr eaLnBrk="1" hangingPunct="1">
              <a:lnSpc>
                <a:spcPct val="90000"/>
              </a:lnSpc>
              <a:spcBef>
                <a:spcPct val="0"/>
              </a:spcBef>
              <a:buFontTx/>
              <a:buNone/>
            </a:pPr>
            <a:r>
              <a:rPr lang="en-US" altLang="en-US" sz="2400" dirty="0"/>
              <a:t>	Brian Schuppert – Senior Energy Acquisition Analyst</a:t>
            </a:r>
          </a:p>
          <a:p>
            <a:pPr eaLnBrk="1" hangingPunct="1">
              <a:lnSpc>
                <a:spcPct val="90000"/>
              </a:lnSpc>
              <a:spcBef>
                <a:spcPct val="0"/>
              </a:spcBef>
              <a:buFontTx/>
              <a:buNone/>
            </a:pPr>
            <a:endParaRPr lang="en-US" altLang="en-US" sz="2400" dirty="0"/>
          </a:p>
          <a:p>
            <a:pPr eaLnBrk="1" hangingPunct="1">
              <a:lnSpc>
                <a:spcPct val="90000"/>
              </a:lnSpc>
              <a:buFontTx/>
              <a:buNone/>
            </a:pPr>
            <a:r>
              <a:rPr lang="en-US" altLang="en-US" sz="2400" dirty="0"/>
              <a:t>Pepco and Delmarva Power</a:t>
            </a:r>
          </a:p>
          <a:p>
            <a:pPr eaLnBrk="1" hangingPunct="1">
              <a:lnSpc>
                <a:spcPct val="90000"/>
              </a:lnSpc>
              <a:spcBef>
                <a:spcPct val="0"/>
              </a:spcBef>
              <a:buNone/>
            </a:pPr>
            <a:r>
              <a:rPr lang="en-US" altLang="en-US" sz="2400" dirty="0"/>
              <a:t>	Dan Tudor - Manager, Energy Acquisition</a:t>
            </a:r>
          </a:p>
          <a:p>
            <a:pPr eaLnBrk="1" hangingPunct="1">
              <a:lnSpc>
                <a:spcPct val="90000"/>
              </a:lnSpc>
              <a:spcBef>
                <a:spcPct val="0"/>
              </a:spcBef>
              <a:buFontTx/>
              <a:buNone/>
            </a:pPr>
            <a:r>
              <a:rPr lang="en-US" altLang="en-US" sz="2400" dirty="0"/>
              <a:t>	Steve Hilaski – Senior Energy Acquisition Analyst</a:t>
            </a:r>
            <a:endParaRPr lang="en-US" altLang="en-US" sz="2400" dirty="0">
              <a:solidFill>
                <a:srgbClr val="009900"/>
              </a:solidFill>
            </a:endParaRPr>
          </a:p>
        </p:txBody>
      </p:sp>
      <p:sp>
        <p:nvSpPr>
          <p:cNvPr id="7172"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cs typeface="Times New Roman" panose="02020603050405020304" pitchFamily="18" charset="0"/>
              </a:rPr>
              <a:t>Maryland Utilities' Pre-Bid Webinar September 20, 2018</a:t>
            </a:r>
          </a:p>
        </p:txBody>
      </p:sp>
      <p:sp>
        <p:nvSpPr>
          <p:cNvPr id="512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06D1A1D-BA3A-443B-A5A2-5F03D8A05DA9}" type="slidenum">
              <a:rPr lang="en-US" altLang="en-US" sz="1400">
                <a:latin typeface="Times New Roman" panose="02020603050405020304" pitchFamily="18" charset="0"/>
              </a:rPr>
              <a:pPr>
                <a:spcBef>
                  <a:spcPct val="0"/>
                </a:spcBef>
                <a:buFontTx/>
                <a:buNone/>
              </a:pPr>
              <a:t>3</a:t>
            </a:fld>
            <a:endParaRPr lang="en-US" altLang="en-US" sz="1400">
              <a:latin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en-US"/>
              <a:t> </a:t>
            </a:r>
          </a:p>
        </p:txBody>
      </p:sp>
      <p:sp>
        <p:nvSpPr>
          <p:cNvPr id="74755" name="Rectangle 3"/>
          <p:cNvSpPr>
            <a:spLocks noGrp="1" noChangeArrowheads="1"/>
          </p:cNvSpPr>
          <p:nvPr>
            <p:ph idx="1"/>
          </p:nvPr>
        </p:nvSpPr>
        <p:spPr>
          <a:xfrm>
            <a:off x="889000" y="1587500"/>
            <a:ext cx="7353300" cy="1866900"/>
          </a:xfrm>
        </p:spPr>
        <p:txBody>
          <a:bodyPr/>
          <a:lstStyle/>
          <a:p>
            <a:pPr eaLnBrk="1" hangingPunct="1">
              <a:lnSpc>
                <a:spcPct val="75000"/>
              </a:lnSpc>
              <a:buFontTx/>
              <a:buNone/>
            </a:pPr>
            <a:endParaRPr lang="en-US" altLang="en-US" sz="7200" b="1"/>
          </a:p>
          <a:p>
            <a:pPr algn="ctr" eaLnBrk="1" hangingPunct="1">
              <a:lnSpc>
                <a:spcPct val="75000"/>
              </a:lnSpc>
              <a:buFontTx/>
              <a:buNone/>
            </a:pPr>
            <a:r>
              <a:rPr lang="en-US" altLang="en-US" sz="4400"/>
              <a:t>Questions</a:t>
            </a:r>
          </a:p>
        </p:txBody>
      </p:sp>
      <p:sp>
        <p:nvSpPr>
          <p:cNvPr id="7475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B14D377-3AC6-4FC7-B52A-05D89D1A0536}" type="slidenum">
              <a:rPr lang="en-US" altLang="en-US" sz="1400">
                <a:latin typeface="Times New Roman" panose="02020603050405020304" pitchFamily="18" charset="0"/>
              </a:rPr>
              <a:pPr>
                <a:spcBef>
                  <a:spcPct val="0"/>
                </a:spcBef>
                <a:buFontTx/>
                <a:buNone/>
              </a:pPr>
              <a:t>30</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en-US"/>
              <a:t> </a:t>
            </a:r>
          </a:p>
        </p:txBody>
      </p:sp>
      <p:sp>
        <p:nvSpPr>
          <p:cNvPr id="74755" name="Rectangle 3"/>
          <p:cNvSpPr>
            <a:spLocks noGrp="1" noChangeArrowheads="1"/>
          </p:cNvSpPr>
          <p:nvPr>
            <p:ph idx="1"/>
          </p:nvPr>
        </p:nvSpPr>
        <p:spPr>
          <a:xfrm>
            <a:off x="889000" y="1587500"/>
            <a:ext cx="7353300" cy="1866900"/>
          </a:xfrm>
        </p:spPr>
        <p:txBody>
          <a:bodyPr/>
          <a:lstStyle/>
          <a:p>
            <a:pPr eaLnBrk="1" hangingPunct="1">
              <a:lnSpc>
                <a:spcPct val="75000"/>
              </a:lnSpc>
              <a:buFontTx/>
              <a:buNone/>
            </a:pPr>
            <a:endParaRPr lang="en-US" altLang="en-US" sz="7200" b="1" dirty="0"/>
          </a:p>
          <a:p>
            <a:pPr algn="ctr" eaLnBrk="1" hangingPunct="1">
              <a:lnSpc>
                <a:spcPct val="75000"/>
              </a:lnSpc>
              <a:buFontTx/>
              <a:buNone/>
            </a:pPr>
            <a:r>
              <a:rPr lang="en-US" altLang="en-US" sz="4400" dirty="0"/>
              <a:t>Appendix</a:t>
            </a:r>
          </a:p>
        </p:txBody>
      </p:sp>
      <p:sp>
        <p:nvSpPr>
          <p:cNvPr id="7475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B14D377-3AC6-4FC7-B52A-05D89D1A0536}" type="slidenum">
              <a:rPr lang="en-US" altLang="en-US" sz="1400">
                <a:latin typeface="Times New Roman" panose="02020603050405020304" pitchFamily="18" charset="0"/>
              </a:rPr>
              <a:pPr>
                <a:spcBef>
                  <a:spcPct val="0"/>
                </a:spcBef>
                <a:buFontTx/>
                <a:buNone/>
              </a:pPr>
              <a:t>31</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extLst>
      <p:ext uri="{BB962C8B-B14F-4D97-AF65-F5344CB8AC3E}">
        <p14:creationId xmlns:p14="http://schemas.microsoft.com/office/powerpoint/2010/main" val="26208271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3"/>
          <p:cNvSpPr>
            <a:spLocks noGrp="1" noChangeArrowheads="1"/>
          </p:cNvSpPr>
          <p:nvPr>
            <p:ph idx="1"/>
          </p:nvPr>
        </p:nvSpPr>
        <p:spPr>
          <a:xfrm>
            <a:off x="457200" y="1600200"/>
            <a:ext cx="8229600" cy="1816100"/>
          </a:xfrm>
        </p:spPr>
        <p:txBody>
          <a:bodyPr rtlCol="0">
            <a:normAutofit fontScale="62500" lnSpcReduction="20000"/>
          </a:bodyPr>
          <a:lstStyle/>
          <a:p>
            <a:pPr algn="ctr" eaLnBrk="1" fontAlgn="auto" hangingPunct="1">
              <a:spcAft>
                <a:spcPts val="0"/>
              </a:spcAft>
              <a:buFontTx/>
              <a:buNone/>
              <a:defRPr/>
            </a:pPr>
            <a:endParaRPr lang="en-US" dirty="0"/>
          </a:p>
          <a:p>
            <a:pPr algn="ctr" eaLnBrk="1" fontAlgn="auto" hangingPunct="1">
              <a:spcAft>
                <a:spcPts val="0"/>
              </a:spcAft>
              <a:buFontTx/>
              <a:buNone/>
              <a:defRPr/>
            </a:pPr>
            <a:endParaRPr lang="en-US" dirty="0"/>
          </a:p>
          <a:p>
            <a:pPr algn="ctr" eaLnBrk="1" fontAlgn="auto" hangingPunct="1">
              <a:spcAft>
                <a:spcPts val="0"/>
              </a:spcAft>
              <a:buFontTx/>
              <a:buNone/>
              <a:defRPr/>
            </a:pPr>
            <a:endParaRPr lang="en-US" dirty="0"/>
          </a:p>
          <a:p>
            <a:pPr algn="ctr" eaLnBrk="1" fontAlgn="auto" hangingPunct="1">
              <a:spcAft>
                <a:spcPts val="0"/>
              </a:spcAft>
              <a:buFontTx/>
              <a:buNone/>
              <a:defRPr/>
            </a:pPr>
            <a:endParaRPr lang="en-US" dirty="0"/>
          </a:p>
          <a:p>
            <a:pPr algn="ctr" eaLnBrk="1" fontAlgn="auto" hangingPunct="1">
              <a:spcAft>
                <a:spcPts val="0"/>
              </a:spcAft>
              <a:buFontTx/>
              <a:buNone/>
              <a:defRPr/>
            </a:pPr>
            <a:r>
              <a:rPr lang="en-US" sz="5700" dirty="0">
                <a:latin typeface="+mj-lt"/>
              </a:rPr>
              <a:t>Background of Maryland PSC SOS Structure</a:t>
            </a:r>
          </a:p>
        </p:txBody>
      </p:sp>
      <p:sp>
        <p:nvSpPr>
          <p:cNvPr id="12291" name="Footer Placeholder 4"/>
          <p:cNvSpPr>
            <a:spLocks noGrp="1"/>
          </p:cNvSpPr>
          <p:nvPr>
            <p:ph type="ftr" sz="quarter" idx="11"/>
          </p:nvPr>
        </p:nvSpPr>
        <p:spPr bwMode="auto">
          <a:xfrm>
            <a:off x="3124200" y="6343650"/>
            <a:ext cx="2895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102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8FABA6B-2602-4E40-A4CA-B9388A3A1478}" type="slidenum">
              <a:rPr lang="en-US" altLang="en-US" sz="1400">
                <a:latin typeface="Times New Roman" panose="02020603050405020304" pitchFamily="18" charset="0"/>
              </a:rPr>
              <a:pPr>
                <a:spcBef>
                  <a:spcPct val="0"/>
                </a:spcBef>
                <a:buFontTx/>
                <a:buNone/>
              </a:pPr>
              <a:t>32</a:t>
            </a:fld>
            <a:endParaRPr lang="en-US" altLang="en-US" sz="1400">
              <a:latin typeface="Times New Roman" panose="02020603050405020304" pitchFamily="18" charset="0"/>
            </a:endParaRPr>
          </a:p>
        </p:txBody>
      </p:sp>
      <p:cxnSp>
        <p:nvCxnSpPr>
          <p:cNvPr id="5" name="Straight Connector 4"/>
          <p:cNvCxnSpPr/>
          <p:nvPr/>
        </p:nvCxnSpPr>
        <p:spPr>
          <a:xfrm>
            <a:off x="495300" y="3416300"/>
            <a:ext cx="81915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125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01700" y="71438"/>
            <a:ext cx="7315200" cy="1143000"/>
          </a:xfrm>
        </p:spPr>
        <p:txBody>
          <a:bodyPr/>
          <a:lstStyle/>
          <a:p>
            <a:pPr eaLnBrk="1" hangingPunct="1"/>
            <a:r>
              <a:rPr lang="en-US" altLang="en-US" sz="3000"/>
              <a:t>Background</a:t>
            </a:r>
          </a:p>
        </p:txBody>
      </p:sp>
      <p:sp>
        <p:nvSpPr>
          <p:cNvPr id="12293" name="Rectangle 3"/>
          <p:cNvSpPr>
            <a:spLocks noGrp="1" noChangeArrowheads="1"/>
          </p:cNvSpPr>
          <p:nvPr>
            <p:ph idx="1"/>
          </p:nvPr>
        </p:nvSpPr>
        <p:spPr>
          <a:xfrm>
            <a:off x="393700" y="1574800"/>
            <a:ext cx="8305800" cy="4737100"/>
          </a:xfrm>
        </p:spPr>
        <p:txBody>
          <a:bodyPr rtlCol="0">
            <a:normAutofit fontScale="92500" lnSpcReduction="10000"/>
          </a:bodyPr>
          <a:lstStyle/>
          <a:p>
            <a:pPr eaLnBrk="1" fontAlgn="auto" hangingPunct="1">
              <a:lnSpc>
                <a:spcPct val="75000"/>
              </a:lnSpc>
              <a:spcBef>
                <a:spcPts val="600"/>
              </a:spcBef>
              <a:spcAft>
                <a:spcPts val="0"/>
              </a:spcAft>
              <a:defRPr/>
            </a:pPr>
            <a:r>
              <a:rPr lang="en-US" sz="2200" dirty="0"/>
              <a:t>The PSC has conducted Case Nos. 8908, 9037, 9056 and 9064 to establish how Standard Offer Service will be provided.</a:t>
            </a:r>
          </a:p>
          <a:p>
            <a:pPr lvl="1" eaLnBrk="1" fontAlgn="auto" hangingPunct="1">
              <a:lnSpc>
                <a:spcPct val="75000"/>
              </a:lnSpc>
              <a:spcBef>
                <a:spcPts val="600"/>
              </a:spcBef>
              <a:spcAft>
                <a:spcPts val="0"/>
              </a:spcAft>
              <a:defRPr/>
            </a:pPr>
            <a:r>
              <a:rPr lang="en-US" sz="2200" dirty="0"/>
              <a:t>The most recent review is ongoing in Case No. 9117</a:t>
            </a:r>
          </a:p>
          <a:p>
            <a:pPr eaLnBrk="1" fontAlgn="auto" hangingPunct="1">
              <a:lnSpc>
                <a:spcPct val="75000"/>
              </a:lnSpc>
              <a:spcBef>
                <a:spcPts val="600"/>
              </a:spcBef>
              <a:spcAft>
                <a:spcPts val="0"/>
              </a:spcAft>
              <a:defRPr/>
            </a:pPr>
            <a:r>
              <a:rPr lang="en-US" sz="2200" dirty="0"/>
              <a:t>Stakeholder process has led to settlements and/or orders of:</a:t>
            </a:r>
          </a:p>
          <a:p>
            <a:pPr lvl="1" eaLnBrk="1" fontAlgn="auto" hangingPunct="1">
              <a:lnSpc>
                <a:spcPct val="75000"/>
              </a:lnSpc>
              <a:spcBef>
                <a:spcPts val="600"/>
              </a:spcBef>
              <a:spcAft>
                <a:spcPct val="10000"/>
              </a:spcAft>
              <a:defRPr/>
            </a:pPr>
            <a:r>
              <a:rPr lang="en-US" sz="2200" dirty="0"/>
              <a:t>policy for initial implementation (8908 Phase I)</a:t>
            </a:r>
          </a:p>
          <a:p>
            <a:pPr lvl="1" eaLnBrk="1" fontAlgn="auto" hangingPunct="1">
              <a:lnSpc>
                <a:spcPct val="75000"/>
              </a:lnSpc>
              <a:spcBef>
                <a:spcPts val="600"/>
              </a:spcBef>
              <a:spcAft>
                <a:spcPct val="10000"/>
              </a:spcAft>
              <a:defRPr/>
            </a:pPr>
            <a:r>
              <a:rPr lang="en-US" sz="2200" dirty="0"/>
              <a:t>initial implementation details (8908 Phase II)</a:t>
            </a:r>
          </a:p>
          <a:p>
            <a:pPr lvl="1" eaLnBrk="1" fontAlgn="auto" hangingPunct="1">
              <a:lnSpc>
                <a:spcPct val="75000"/>
              </a:lnSpc>
              <a:spcBef>
                <a:spcPts val="600"/>
              </a:spcBef>
              <a:spcAft>
                <a:spcPct val="10000"/>
              </a:spcAft>
              <a:defRPr/>
            </a:pPr>
            <a:r>
              <a:rPr lang="en-US" sz="2200" dirty="0"/>
              <a:t>subsequent improvements (through the annual Procurement Improvement Process) to the RFP and FSA documents</a:t>
            </a:r>
          </a:p>
          <a:p>
            <a:pPr lvl="1" eaLnBrk="1" fontAlgn="auto" hangingPunct="1">
              <a:lnSpc>
                <a:spcPct val="75000"/>
              </a:lnSpc>
              <a:spcBef>
                <a:spcPts val="600"/>
              </a:spcBef>
              <a:spcAft>
                <a:spcPct val="10000"/>
              </a:spcAft>
              <a:defRPr/>
            </a:pPr>
            <a:r>
              <a:rPr lang="en-US" sz="2200" dirty="0"/>
              <a:t>policy regarding the continuation of Type II SOS from June 1, 2006 to May 31, 2007 (9037)</a:t>
            </a:r>
          </a:p>
          <a:p>
            <a:pPr lvl="1" eaLnBrk="1" fontAlgn="auto" hangingPunct="1">
              <a:lnSpc>
                <a:spcPct val="75000"/>
              </a:lnSpc>
              <a:spcBef>
                <a:spcPts val="600"/>
              </a:spcBef>
              <a:spcAft>
                <a:spcPct val="10000"/>
              </a:spcAft>
              <a:defRPr/>
            </a:pPr>
            <a:r>
              <a:rPr lang="en-US" sz="2200" dirty="0"/>
              <a:t>policy regarding the continuation of Type II SOS beginning June 1, 2007 (9056)</a:t>
            </a:r>
          </a:p>
          <a:p>
            <a:pPr lvl="1" eaLnBrk="1" fontAlgn="auto" hangingPunct="1">
              <a:lnSpc>
                <a:spcPct val="75000"/>
              </a:lnSpc>
              <a:spcBef>
                <a:spcPts val="600"/>
              </a:spcBef>
              <a:spcAft>
                <a:spcPct val="10000"/>
              </a:spcAft>
              <a:defRPr/>
            </a:pPr>
            <a:r>
              <a:rPr lang="en-US" sz="2200" dirty="0"/>
              <a:t>policy regarding the continuation of Residential and Type I SOS beginning June 1, 2007 (9064)</a:t>
            </a:r>
            <a:r>
              <a:rPr lang="en-US" sz="2200" i="1" dirty="0"/>
              <a:t> </a:t>
            </a:r>
          </a:p>
          <a:p>
            <a:pPr eaLnBrk="1" fontAlgn="auto" hangingPunct="1">
              <a:lnSpc>
                <a:spcPct val="75000"/>
              </a:lnSpc>
              <a:spcBef>
                <a:spcPts val="600"/>
              </a:spcBef>
              <a:spcAft>
                <a:spcPts val="0"/>
              </a:spcAft>
              <a:defRPr/>
            </a:pPr>
            <a:r>
              <a:rPr lang="en-US" sz="2200" dirty="0"/>
              <a:t>Stakeholders have included customer representatives, public policy representatives, retail suppliers, wholesale suppliers and utilities</a:t>
            </a:r>
          </a:p>
          <a:p>
            <a:pPr eaLnBrk="1" fontAlgn="auto" hangingPunct="1">
              <a:lnSpc>
                <a:spcPct val="75000"/>
              </a:lnSpc>
              <a:spcBef>
                <a:spcPts val="600"/>
              </a:spcBef>
              <a:spcAft>
                <a:spcPts val="0"/>
              </a:spcAft>
              <a:defRPr/>
            </a:pPr>
            <a:r>
              <a:rPr lang="en-US" sz="2200" dirty="0"/>
              <a:t>See utility RFP websites for settlements, orders and procurement improvement documents</a:t>
            </a:r>
          </a:p>
          <a:p>
            <a:pPr eaLnBrk="1" fontAlgn="auto" hangingPunct="1">
              <a:spcAft>
                <a:spcPts val="0"/>
              </a:spcAft>
              <a:defRPr/>
            </a:pPr>
            <a:endParaRPr lang="en-US" sz="1900" dirty="0"/>
          </a:p>
        </p:txBody>
      </p:sp>
      <p:sp>
        <p:nvSpPr>
          <p:cNvPr id="1331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cs typeface="Times New Roman" panose="02020603050405020304" pitchFamily="18" charset="0"/>
              </a:rPr>
              <a:t>Maryland Utilities' Pre-Bid Webinar September 20, 2018</a:t>
            </a:r>
          </a:p>
        </p:txBody>
      </p:sp>
      <p:sp>
        <p:nvSpPr>
          <p:cNvPr id="1126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F9C08C2-EEFA-4804-AFD2-8DB4CBB63DB5}" type="slidenum">
              <a:rPr lang="en-US" altLang="en-US" sz="1400">
                <a:latin typeface="Times New Roman" panose="02020603050405020304" pitchFamily="18" charset="0"/>
              </a:rPr>
              <a:pPr>
                <a:spcBef>
                  <a:spcPct val="0"/>
                </a:spcBef>
                <a:buFontTx/>
                <a:buNone/>
              </a:pPr>
              <a:t>33</a:t>
            </a:fld>
            <a:endParaRPr lang="en-US" altLang="en-US" sz="1400">
              <a:latin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idx="1"/>
          </p:nvPr>
        </p:nvSpPr>
        <p:spPr>
          <a:xfrm>
            <a:off x="457200" y="1600200"/>
            <a:ext cx="8229600" cy="1790700"/>
          </a:xfrm>
        </p:spPr>
        <p:txBody>
          <a:bodyPr rtlCol="0">
            <a:normAutofit fontScale="55000" lnSpcReduction="20000"/>
          </a:bodyPr>
          <a:lstStyle/>
          <a:p>
            <a:pPr algn="ctr" eaLnBrk="1" fontAlgn="auto" hangingPunct="1">
              <a:spcAft>
                <a:spcPts val="0"/>
              </a:spcAft>
              <a:buFontTx/>
              <a:buNone/>
              <a:defRPr/>
            </a:pPr>
            <a:endParaRPr lang="en-US" dirty="0"/>
          </a:p>
          <a:p>
            <a:pPr algn="ctr" eaLnBrk="1" fontAlgn="auto" hangingPunct="1">
              <a:spcAft>
                <a:spcPts val="0"/>
              </a:spcAft>
              <a:buFontTx/>
              <a:buNone/>
              <a:defRPr/>
            </a:pPr>
            <a:endParaRPr lang="en-US" dirty="0"/>
          </a:p>
          <a:p>
            <a:pPr algn="ctr" eaLnBrk="1" fontAlgn="auto" hangingPunct="1">
              <a:spcAft>
                <a:spcPts val="0"/>
              </a:spcAft>
              <a:buFontTx/>
              <a:buNone/>
              <a:defRPr/>
            </a:pPr>
            <a:endParaRPr lang="en-US" dirty="0"/>
          </a:p>
          <a:p>
            <a:pPr algn="ctr" eaLnBrk="1" fontAlgn="auto" hangingPunct="1">
              <a:spcAft>
                <a:spcPts val="0"/>
              </a:spcAft>
              <a:buFontTx/>
              <a:buNone/>
              <a:defRPr/>
            </a:pPr>
            <a:endParaRPr lang="en-US" dirty="0"/>
          </a:p>
          <a:p>
            <a:pPr algn="ctr" eaLnBrk="1" fontAlgn="auto" hangingPunct="1">
              <a:spcAft>
                <a:spcPts val="0"/>
              </a:spcAft>
              <a:buFontTx/>
              <a:buNone/>
              <a:defRPr/>
            </a:pPr>
            <a:r>
              <a:rPr lang="en-US" sz="6500" dirty="0">
                <a:latin typeface="+mj-lt"/>
              </a:rPr>
              <a:t>2018 Request for Proposals(RFP)</a:t>
            </a:r>
          </a:p>
        </p:txBody>
      </p:sp>
      <p:sp>
        <p:nvSpPr>
          <p:cNvPr id="16387"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1434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051E349-78FE-4711-A170-82A9F5930CF8}" type="slidenum">
              <a:rPr lang="en-US" altLang="en-US" sz="1400">
                <a:latin typeface="Times New Roman" panose="02020603050405020304" pitchFamily="18" charset="0"/>
              </a:rPr>
              <a:pPr>
                <a:spcBef>
                  <a:spcPct val="0"/>
                </a:spcBef>
                <a:buFontTx/>
                <a:buNone/>
              </a:pPr>
              <a:t>34</a:t>
            </a:fld>
            <a:endParaRPr lang="en-US" altLang="en-US" sz="1400">
              <a:latin typeface="Times New Roman" panose="02020603050405020304" pitchFamily="18" charset="0"/>
            </a:endParaRPr>
          </a:p>
        </p:txBody>
      </p:sp>
      <p:cxnSp>
        <p:nvCxnSpPr>
          <p:cNvPr id="5" name="Straight Connector 4"/>
          <p:cNvCxnSpPr/>
          <p:nvPr/>
        </p:nvCxnSpPr>
        <p:spPr>
          <a:xfrm>
            <a:off x="495300" y="3416300"/>
            <a:ext cx="81915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51617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61938"/>
            <a:ext cx="8229600" cy="804862"/>
          </a:xfrm>
        </p:spPr>
        <p:txBody>
          <a:bodyPr/>
          <a:lstStyle/>
          <a:p>
            <a:pPr eaLnBrk="1" hangingPunct="1"/>
            <a:r>
              <a:rPr lang="en-US" altLang="en-US" sz="3000" dirty="0"/>
              <a:t>Request for Proposals</a:t>
            </a:r>
          </a:p>
        </p:txBody>
      </p:sp>
      <p:sp>
        <p:nvSpPr>
          <p:cNvPr id="19459" name="Rectangle 3"/>
          <p:cNvSpPr>
            <a:spLocks noGrp="1" noChangeArrowheads="1"/>
          </p:cNvSpPr>
          <p:nvPr>
            <p:ph idx="1"/>
          </p:nvPr>
        </p:nvSpPr>
        <p:spPr>
          <a:xfrm>
            <a:off x="211138" y="1574800"/>
            <a:ext cx="8793162" cy="4641850"/>
          </a:xfrm>
        </p:spPr>
        <p:txBody>
          <a:bodyPr/>
          <a:lstStyle/>
          <a:p>
            <a:pPr eaLnBrk="1" hangingPunct="1">
              <a:lnSpc>
                <a:spcPct val="90000"/>
              </a:lnSpc>
              <a:buFontTx/>
              <a:buNone/>
            </a:pPr>
            <a:r>
              <a:rPr lang="en-US" altLang="en-US" sz="2000" b="1" dirty="0"/>
              <a:t>Schedule Overview</a:t>
            </a:r>
            <a:endParaRPr lang="en-US" altLang="en-US" sz="2000" dirty="0"/>
          </a:p>
          <a:p>
            <a:pPr eaLnBrk="1" hangingPunct="1">
              <a:lnSpc>
                <a:spcPct val="75000"/>
              </a:lnSpc>
            </a:pPr>
            <a:r>
              <a:rPr lang="en-US" altLang="en-US" sz="2000" dirty="0"/>
              <a:t>September 28, 2018 - Eligibility requirements due</a:t>
            </a:r>
          </a:p>
          <a:p>
            <a:pPr eaLnBrk="1" hangingPunct="1">
              <a:lnSpc>
                <a:spcPct val="75000"/>
              </a:lnSpc>
            </a:pPr>
            <a:r>
              <a:rPr lang="en-US" altLang="en-US" sz="2000" dirty="0"/>
              <a:t>October 5, 2018– Issue eligibility status</a:t>
            </a:r>
          </a:p>
          <a:p>
            <a:pPr eaLnBrk="1" hangingPunct="1">
              <a:lnSpc>
                <a:spcPct val="75000"/>
              </a:lnSpc>
            </a:pPr>
            <a:r>
              <a:rPr lang="en-US" altLang="en-US" sz="2000" dirty="0"/>
              <a:t>October 22, 2018 – Procurement for Type II December 2018 contracts, BGE and PHI Residential and Type I June 2019 contracts, and PE Residential and Type I June 2020 contracts</a:t>
            </a:r>
          </a:p>
          <a:p>
            <a:pPr eaLnBrk="1" hangingPunct="1">
              <a:lnSpc>
                <a:spcPct val="75000"/>
              </a:lnSpc>
            </a:pPr>
            <a:r>
              <a:rPr lang="en-US" altLang="en-US" sz="2000" dirty="0"/>
              <a:t>January 21, 2019 - Procurement for Type II March 2019 contracts and PE Residential June 2019 contracts</a:t>
            </a:r>
          </a:p>
          <a:p>
            <a:pPr eaLnBrk="1" hangingPunct="1">
              <a:lnSpc>
                <a:spcPct val="75000"/>
              </a:lnSpc>
            </a:pPr>
            <a:r>
              <a:rPr lang="en-US" altLang="en-US" sz="2000" dirty="0"/>
              <a:t>April 15, 2019 - Procurement for Type II June 2019 contracts, BGE and PHI Residential and Type I October 2019 contracts, and PE Residential June 2019 contracts</a:t>
            </a:r>
          </a:p>
          <a:p>
            <a:pPr eaLnBrk="1" hangingPunct="1">
              <a:lnSpc>
                <a:spcPct val="75000"/>
              </a:lnSpc>
            </a:pPr>
            <a:r>
              <a:rPr lang="en-US" altLang="en-US" sz="2000" dirty="0"/>
              <a:t>June 10, 2019 - Procurement for Type II September 2019 contracts and PE June 2020 Residential contracts</a:t>
            </a:r>
          </a:p>
          <a:p>
            <a:pPr eaLnBrk="1" hangingPunct="1">
              <a:lnSpc>
                <a:spcPct val="75000"/>
              </a:lnSpc>
              <a:buFontTx/>
              <a:buNone/>
            </a:pPr>
            <a:r>
              <a:rPr lang="en-US" altLang="en-US" sz="2000" dirty="0"/>
              <a:t>	</a:t>
            </a:r>
            <a:endParaRPr lang="en-US" altLang="en-US" sz="2000" i="1" dirty="0">
              <a:solidFill>
                <a:srgbClr val="FF0000"/>
              </a:solidFill>
            </a:endParaRPr>
          </a:p>
          <a:p>
            <a:pPr eaLnBrk="1" hangingPunct="1">
              <a:lnSpc>
                <a:spcPct val="90000"/>
              </a:lnSpc>
              <a:buFontTx/>
              <a:buNone/>
            </a:pPr>
            <a:endParaRPr lang="en-US" altLang="en-US" sz="2000" dirty="0"/>
          </a:p>
        </p:txBody>
      </p:sp>
      <p:sp>
        <p:nvSpPr>
          <p:cNvPr id="21508"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1946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4B54077-5955-4B85-8BF5-2F3330779556}" type="slidenum">
              <a:rPr lang="en-US" altLang="en-US" sz="1400">
                <a:latin typeface="Times New Roman" panose="02020603050405020304" pitchFamily="18" charset="0"/>
              </a:rPr>
              <a:pPr>
                <a:spcBef>
                  <a:spcPct val="0"/>
                </a:spcBef>
                <a:buFontTx/>
                <a:buNone/>
              </a:pPr>
              <a:t>35</a:t>
            </a:fld>
            <a:endParaRPr lang="en-US" altLang="en-US" sz="1400">
              <a:latin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1438"/>
            <a:ext cx="8229600" cy="1143000"/>
          </a:xfrm>
        </p:spPr>
        <p:txBody>
          <a:bodyPr/>
          <a:lstStyle/>
          <a:p>
            <a:pPr eaLnBrk="1" hangingPunct="1"/>
            <a:r>
              <a:rPr lang="en-US" altLang="en-US" sz="3000"/>
              <a:t>Request for Proposals</a:t>
            </a:r>
          </a:p>
        </p:txBody>
      </p:sp>
      <p:sp>
        <p:nvSpPr>
          <p:cNvPr id="20483" name="Rectangle 3"/>
          <p:cNvSpPr>
            <a:spLocks noGrp="1" noChangeArrowheads="1"/>
          </p:cNvSpPr>
          <p:nvPr>
            <p:ph idx="1"/>
          </p:nvPr>
        </p:nvSpPr>
        <p:spPr>
          <a:xfrm>
            <a:off x="355600" y="1587500"/>
            <a:ext cx="8496300" cy="4278313"/>
          </a:xfrm>
        </p:spPr>
        <p:txBody>
          <a:bodyPr/>
          <a:lstStyle/>
          <a:p>
            <a:pPr eaLnBrk="1" hangingPunct="1">
              <a:lnSpc>
                <a:spcPct val="80000"/>
              </a:lnSpc>
              <a:buFontTx/>
              <a:buNone/>
            </a:pPr>
            <a:r>
              <a:rPr lang="en-US" altLang="en-US" sz="2000" b="1" dirty="0"/>
              <a:t>Supplier Eligibility Criteria</a:t>
            </a:r>
            <a:endParaRPr lang="en-US" altLang="en-US" sz="2000" dirty="0"/>
          </a:p>
          <a:p>
            <a:pPr eaLnBrk="1" hangingPunct="1">
              <a:lnSpc>
                <a:spcPct val="75000"/>
              </a:lnSpc>
              <a:spcBef>
                <a:spcPct val="10000"/>
              </a:spcBef>
              <a:spcAft>
                <a:spcPct val="10000"/>
              </a:spcAft>
            </a:pPr>
            <a:r>
              <a:rPr lang="en-US" altLang="en-US" sz="2000" dirty="0"/>
              <a:t>Submittal of the Expression of Interest Form</a:t>
            </a:r>
          </a:p>
          <a:p>
            <a:pPr eaLnBrk="1" hangingPunct="1">
              <a:lnSpc>
                <a:spcPct val="75000"/>
              </a:lnSpc>
              <a:spcBef>
                <a:spcPct val="10000"/>
              </a:spcBef>
              <a:spcAft>
                <a:spcPct val="10000"/>
              </a:spcAft>
            </a:pPr>
            <a:r>
              <a:rPr lang="en-US" altLang="en-US" sz="2000" dirty="0"/>
              <a:t>Execution of the Confidentiality Agreement</a:t>
            </a:r>
            <a:r>
              <a:rPr lang="en-US" altLang="en-US" sz="2000" i="1" dirty="0"/>
              <a:t> </a:t>
            </a:r>
          </a:p>
          <a:p>
            <a:pPr eaLnBrk="1" hangingPunct="1">
              <a:lnSpc>
                <a:spcPct val="75000"/>
              </a:lnSpc>
              <a:spcBef>
                <a:spcPct val="10000"/>
              </a:spcBef>
              <a:spcAft>
                <a:spcPct val="10000"/>
              </a:spcAft>
            </a:pPr>
            <a:r>
              <a:rPr lang="en-US" altLang="en-US" sz="2000" dirty="0"/>
              <a:t>Submittal of PJM qualification and FERC authorization</a:t>
            </a:r>
          </a:p>
          <a:p>
            <a:pPr lvl="1" eaLnBrk="1" hangingPunct="1">
              <a:lnSpc>
                <a:spcPct val="65000"/>
              </a:lnSpc>
              <a:spcBef>
                <a:spcPct val="10000"/>
              </a:spcBef>
              <a:spcAft>
                <a:spcPct val="10000"/>
              </a:spcAft>
            </a:pPr>
            <a:r>
              <a:rPr lang="en-US" altLang="en-US" sz="2000" dirty="0"/>
              <a:t>Qualified market buyer and seller in good standing with PJM</a:t>
            </a:r>
          </a:p>
          <a:p>
            <a:pPr lvl="1" eaLnBrk="1" hangingPunct="1">
              <a:lnSpc>
                <a:spcPct val="75000"/>
              </a:lnSpc>
              <a:spcBef>
                <a:spcPct val="10000"/>
              </a:spcBef>
              <a:spcAft>
                <a:spcPct val="10000"/>
              </a:spcAft>
            </a:pPr>
            <a:r>
              <a:rPr lang="en-US" altLang="en-US" sz="2000" dirty="0"/>
              <a:t>FERC authorization to make sales of energy, capacity and ancillary services at market based rates</a:t>
            </a:r>
          </a:p>
          <a:p>
            <a:pPr eaLnBrk="1" hangingPunct="1">
              <a:lnSpc>
                <a:spcPct val="75000"/>
              </a:lnSpc>
              <a:spcBef>
                <a:spcPct val="10000"/>
              </a:spcBef>
              <a:spcAft>
                <a:spcPct val="10000"/>
              </a:spcAft>
            </a:pPr>
            <a:r>
              <a:rPr lang="en-US" altLang="en-US" sz="2000" dirty="0"/>
              <a:t>Submittal of Credit Application &amp; related financial information</a:t>
            </a:r>
          </a:p>
          <a:p>
            <a:pPr lvl="1" eaLnBrk="1" hangingPunct="1">
              <a:lnSpc>
                <a:spcPct val="65000"/>
              </a:lnSpc>
              <a:spcBef>
                <a:spcPct val="10000"/>
              </a:spcBef>
              <a:spcAft>
                <a:spcPct val="10000"/>
              </a:spcAft>
            </a:pPr>
            <a:r>
              <a:rPr lang="en-US" altLang="en-US" sz="2000" dirty="0"/>
              <a:t>For supplier or financial guarantor</a:t>
            </a:r>
          </a:p>
          <a:p>
            <a:pPr lvl="1" eaLnBrk="1" hangingPunct="1">
              <a:lnSpc>
                <a:spcPct val="75000"/>
              </a:lnSpc>
              <a:spcBef>
                <a:spcPct val="10000"/>
              </a:spcBef>
              <a:spcAft>
                <a:spcPct val="10000"/>
              </a:spcAft>
            </a:pPr>
            <a:r>
              <a:rPr lang="en-US" altLang="en-US" sz="2000" dirty="0"/>
              <a:t>Unsecured credit requires a rating of unsecured senior long-term debt by S&amp;P, Moody’s or Fitch</a:t>
            </a:r>
          </a:p>
          <a:p>
            <a:pPr lvl="1" eaLnBrk="1" hangingPunct="1">
              <a:lnSpc>
                <a:spcPct val="75000"/>
              </a:lnSpc>
              <a:spcBef>
                <a:spcPct val="10000"/>
              </a:spcBef>
              <a:spcAft>
                <a:spcPct val="10000"/>
              </a:spcAft>
            </a:pPr>
            <a:r>
              <a:rPr lang="en-US" altLang="en-US" sz="2000" dirty="0"/>
              <a:t>Bankruptcy status will not disqualify an applicant from bidding; however, FSA establishes additional requirements pursuant to PSC Order 79452</a:t>
            </a:r>
          </a:p>
          <a:p>
            <a:pPr eaLnBrk="1" hangingPunct="1">
              <a:lnSpc>
                <a:spcPct val="65000"/>
              </a:lnSpc>
              <a:spcBef>
                <a:spcPct val="10000"/>
              </a:spcBef>
              <a:spcAft>
                <a:spcPct val="10000"/>
              </a:spcAft>
            </a:pPr>
            <a:r>
              <a:rPr lang="en-US" altLang="en-US" sz="2000" dirty="0"/>
              <a:t>Submittal of Binding Bid Agreement</a:t>
            </a:r>
          </a:p>
        </p:txBody>
      </p:sp>
      <p:sp>
        <p:nvSpPr>
          <p:cNvPr id="22532"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2048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5A62AA5-86ED-4427-818B-1D040065606F}" type="slidenum">
              <a:rPr lang="en-US" altLang="en-US" sz="1400">
                <a:latin typeface="Times New Roman" panose="02020603050405020304" pitchFamily="18" charset="0"/>
              </a:rPr>
              <a:pPr>
                <a:spcBef>
                  <a:spcPct val="0"/>
                </a:spcBef>
                <a:buFontTx/>
                <a:buNone/>
              </a:pPr>
              <a:t>36</a:t>
            </a:fld>
            <a:endParaRPr lang="en-US" altLang="en-US" sz="1400">
              <a:latin typeface="Times New Roman" panose="020206030504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01700" y="190500"/>
            <a:ext cx="7327900" cy="923925"/>
          </a:xfrm>
        </p:spPr>
        <p:txBody>
          <a:bodyPr/>
          <a:lstStyle/>
          <a:p>
            <a:pPr eaLnBrk="1" hangingPunct="1"/>
            <a:r>
              <a:rPr lang="en-US" altLang="en-US" sz="3000"/>
              <a:t>Request for Proposals</a:t>
            </a:r>
            <a:endParaRPr lang="en-US" altLang="en-US" sz="3000">
              <a:solidFill>
                <a:srgbClr val="FF0000"/>
              </a:solidFill>
            </a:endParaRPr>
          </a:p>
        </p:txBody>
      </p:sp>
      <p:sp>
        <p:nvSpPr>
          <p:cNvPr id="21507" name="Rectangle 3"/>
          <p:cNvSpPr>
            <a:spLocks noGrp="1" noChangeArrowheads="1"/>
          </p:cNvSpPr>
          <p:nvPr>
            <p:ph idx="1"/>
          </p:nvPr>
        </p:nvSpPr>
        <p:spPr>
          <a:xfrm>
            <a:off x="495300" y="1587500"/>
            <a:ext cx="8089900" cy="4229100"/>
          </a:xfrm>
        </p:spPr>
        <p:txBody>
          <a:bodyPr/>
          <a:lstStyle/>
          <a:p>
            <a:pPr eaLnBrk="1" hangingPunct="1">
              <a:buFontTx/>
              <a:buNone/>
            </a:pPr>
            <a:r>
              <a:rPr lang="en-US" altLang="en-US" sz="2000" b="1" dirty="0"/>
              <a:t>Supplier Eligibility Criteria (continued)</a:t>
            </a:r>
            <a:endParaRPr lang="en-US" altLang="en-US" sz="2000" dirty="0"/>
          </a:p>
          <a:p>
            <a:pPr eaLnBrk="1" hangingPunct="1"/>
            <a:r>
              <a:rPr lang="en-US" altLang="en-US" sz="2000" dirty="0"/>
              <a:t>Suppliers not receiving eligibility status for the first procurement on October</a:t>
            </a:r>
            <a:r>
              <a:rPr lang="en-US" altLang="en-US" sz="2000" dirty="0">
                <a:solidFill>
                  <a:srgbClr val="FF0000"/>
                </a:solidFill>
              </a:rPr>
              <a:t> </a:t>
            </a:r>
            <a:r>
              <a:rPr lang="en-US" altLang="en-US" sz="2000" dirty="0"/>
              <a:t>22nd</a:t>
            </a:r>
            <a:r>
              <a:rPr lang="en-US" altLang="en-US" sz="2000" dirty="0">
                <a:solidFill>
                  <a:srgbClr val="FF0000"/>
                </a:solidFill>
              </a:rPr>
              <a:t> </a:t>
            </a:r>
            <a:r>
              <a:rPr lang="en-US" altLang="en-US" sz="2000" dirty="0"/>
              <a:t>may participate in subsequent procurements if they cure any deficiency in their eligibility no later than two weeks prior to the due date of proposals for such procurement</a:t>
            </a:r>
          </a:p>
          <a:p>
            <a:pPr eaLnBrk="1" hangingPunct="1"/>
            <a:r>
              <a:rPr lang="en-US" altLang="en-US" sz="2000" dirty="0"/>
              <a:t>New applicants entering the procurement process after the initial eligibility deadline must submit eligibility documents at least two weeks prior to the due date of proposals for the procurement in which they intend to participate </a:t>
            </a:r>
          </a:p>
        </p:txBody>
      </p:sp>
      <p:sp>
        <p:nvSpPr>
          <p:cNvPr id="2355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2150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5E4D50B-E763-45E0-B0CE-8ADA17A8B67D}" type="slidenum">
              <a:rPr lang="en-US" altLang="en-US" sz="1400">
                <a:latin typeface="Times New Roman" panose="02020603050405020304" pitchFamily="18" charset="0"/>
              </a:rPr>
              <a:pPr>
                <a:spcBef>
                  <a:spcPct val="0"/>
                </a:spcBef>
                <a:buFontTx/>
                <a:buNone/>
              </a:pPr>
              <a:t>37</a:t>
            </a:fld>
            <a:endParaRPr lang="en-US" altLang="en-US" sz="1400">
              <a:latin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a:xfrm>
            <a:off x="457200" y="249238"/>
            <a:ext cx="8229600" cy="804862"/>
          </a:xfrm>
        </p:spPr>
        <p:txBody>
          <a:bodyPr/>
          <a:lstStyle/>
          <a:p>
            <a:pPr eaLnBrk="1" hangingPunct="1"/>
            <a:r>
              <a:rPr lang="en-US" altLang="en-US" sz="3000" dirty="0"/>
              <a:t>Request for Proposals</a:t>
            </a:r>
          </a:p>
        </p:txBody>
      </p:sp>
      <p:sp>
        <p:nvSpPr>
          <p:cNvPr id="22531" name="Rectangle 5"/>
          <p:cNvSpPr>
            <a:spLocks noGrp="1" noChangeArrowheads="1"/>
          </p:cNvSpPr>
          <p:nvPr>
            <p:ph idx="1"/>
          </p:nvPr>
        </p:nvSpPr>
        <p:spPr>
          <a:xfrm>
            <a:off x="457200" y="1587500"/>
            <a:ext cx="8229600" cy="4697413"/>
          </a:xfrm>
        </p:spPr>
        <p:txBody>
          <a:bodyPr/>
          <a:lstStyle/>
          <a:p>
            <a:pPr eaLnBrk="1" hangingPunct="1">
              <a:buFontTx/>
              <a:buNone/>
            </a:pPr>
            <a:r>
              <a:rPr lang="en-US" altLang="en-US" sz="2000" b="1" dirty="0"/>
              <a:t>Bid Assurance Collateral</a:t>
            </a:r>
            <a:endParaRPr lang="en-US" altLang="en-US" sz="2000" dirty="0"/>
          </a:p>
          <a:p>
            <a:pPr eaLnBrk="1" hangingPunct="1">
              <a:lnSpc>
                <a:spcPct val="85000"/>
              </a:lnSpc>
            </a:pPr>
            <a:r>
              <a:rPr lang="en-US" altLang="en-US" sz="2000" dirty="0"/>
              <a:t>$300,000 per bid block is required from supplier who are rated or have a rated guarantor</a:t>
            </a:r>
          </a:p>
          <a:p>
            <a:pPr lvl="1" eaLnBrk="1" hangingPunct="1">
              <a:lnSpc>
                <a:spcPct val="85000"/>
              </a:lnSpc>
            </a:pPr>
            <a:r>
              <a:rPr lang="en-US" altLang="en-US" sz="1600" dirty="0"/>
              <a:t>$600,000 per bid block is required from suppliers who are unrated or do not have a guarantor who is rated</a:t>
            </a:r>
          </a:p>
          <a:p>
            <a:pPr eaLnBrk="1" hangingPunct="1">
              <a:lnSpc>
                <a:spcPct val="85000"/>
              </a:lnSpc>
            </a:pPr>
            <a:r>
              <a:rPr lang="en-US" altLang="en-US" sz="2000" dirty="0"/>
              <a:t>Form of collateral must be either cash or Letter of Credit (LC)</a:t>
            </a:r>
          </a:p>
          <a:p>
            <a:pPr eaLnBrk="1" hangingPunct="1">
              <a:lnSpc>
                <a:spcPct val="85000"/>
              </a:lnSpc>
            </a:pPr>
            <a:r>
              <a:rPr lang="en-US" altLang="en-US" sz="2000" dirty="0"/>
              <a:t>A Bid Assurance LC form acceptable to the utilities has been provided as Appendix 6 in the RFP</a:t>
            </a:r>
          </a:p>
          <a:p>
            <a:pPr eaLnBrk="1" hangingPunct="1">
              <a:lnSpc>
                <a:spcPct val="85000"/>
              </a:lnSpc>
            </a:pPr>
            <a:r>
              <a:rPr lang="en-US" altLang="en-US" sz="2000" dirty="0"/>
              <a:t>Bid assurance collateral will be returned to the supplier upon execution of contract(s) or rejection of bid(s)</a:t>
            </a:r>
          </a:p>
          <a:p>
            <a:pPr eaLnBrk="1" hangingPunct="1">
              <a:lnSpc>
                <a:spcPct val="85000"/>
              </a:lnSpc>
            </a:pPr>
            <a:r>
              <a:rPr lang="en-US" altLang="en-US" sz="2000" dirty="0"/>
              <a:t>Bid assurance collateral will be forfeited in the event that the supplier does not execute contract(s) on its awarded bid(s); and such supplier will be ineligible to participate in subsequent procurements pursuant to this RFP</a:t>
            </a:r>
          </a:p>
          <a:p>
            <a:pPr eaLnBrk="1" hangingPunct="1">
              <a:lnSpc>
                <a:spcPct val="85000"/>
              </a:lnSpc>
            </a:pPr>
            <a:r>
              <a:rPr lang="en-US" altLang="en-US" sz="2000" dirty="0"/>
              <a:t>Bid assurance collateral must be received by the utility no later than 12 p.m. EPT on the day price proposals are due.</a:t>
            </a:r>
          </a:p>
        </p:txBody>
      </p:sp>
      <p:sp>
        <p:nvSpPr>
          <p:cNvPr id="24580"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2253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96A974C-2D49-43E4-A956-C175AD5C7211}" type="slidenum">
              <a:rPr lang="en-US" altLang="en-US" sz="1400">
                <a:latin typeface="Times New Roman" panose="02020603050405020304" pitchFamily="18" charset="0"/>
              </a:rPr>
              <a:pPr>
                <a:spcBef>
                  <a:spcPct val="0"/>
                </a:spcBef>
                <a:buFontTx/>
                <a:buNone/>
              </a:pPr>
              <a:t>38</a:t>
            </a:fld>
            <a:endParaRPr lang="en-US" altLang="en-US" sz="1400">
              <a:latin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457200" y="236538"/>
            <a:ext cx="8229600" cy="830262"/>
          </a:xfrm>
        </p:spPr>
        <p:txBody>
          <a:bodyPr/>
          <a:lstStyle/>
          <a:p>
            <a:pPr eaLnBrk="1" hangingPunct="1"/>
            <a:r>
              <a:rPr lang="en-US" altLang="en-US" sz="3000"/>
              <a:t>Request for Proposals</a:t>
            </a:r>
          </a:p>
        </p:txBody>
      </p:sp>
      <p:sp>
        <p:nvSpPr>
          <p:cNvPr id="23555" name="Rectangle 5"/>
          <p:cNvSpPr>
            <a:spLocks noGrp="1" noChangeArrowheads="1"/>
          </p:cNvSpPr>
          <p:nvPr>
            <p:ph idx="1"/>
          </p:nvPr>
        </p:nvSpPr>
        <p:spPr>
          <a:xfrm>
            <a:off x="457200" y="1600200"/>
            <a:ext cx="8229600" cy="3848100"/>
          </a:xfrm>
        </p:spPr>
        <p:txBody>
          <a:bodyPr/>
          <a:lstStyle/>
          <a:p>
            <a:pPr eaLnBrk="1" hangingPunct="1">
              <a:buFontTx/>
              <a:buNone/>
            </a:pPr>
            <a:r>
              <a:rPr lang="en-US" altLang="en-US" sz="2000" b="1" dirty="0"/>
              <a:t>Alternate Forms of Bid Assurance Letter of Credit</a:t>
            </a:r>
            <a:endParaRPr lang="en-US" altLang="en-US" sz="2000" dirty="0"/>
          </a:p>
          <a:p>
            <a:pPr eaLnBrk="1" hangingPunct="1"/>
            <a:r>
              <a:rPr lang="en-US" altLang="en-US" sz="2000" dirty="0"/>
              <a:t>Suppliers that wish to propose an alternative Bid Assurance LC form or some other form of security may do so by the September 28</a:t>
            </a:r>
            <a:r>
              <a:rPr lang="en-US" altLang="en-US" sz="2000" baseline="30000" dirty="0"/>
              <a:t>th</a:t>
            </a:r>
            <a:r>
              <a:rPr lang="en-US" altLang="en-US" sz="2000" dirty="0"/>
              <a:t> eligibility requirements due date, or at least two weeks prior to a future procurement date</a:t>
            </a:r>
          </a:p>
          <a:p>
            <a:pPr eaLnBrk="1" hangingPunct="1"/>
            <a:r>
              <a:rPr lang="en-US" altLang="en-US" sz="2000" dirty="0"/>
              <a:t>Acceptance of such alternative forms of collateral is at the utility’s discretion, and will be communicated to the supplier by the October 6</a:t>
            </a:r>
            <a:r>
              <a:rPr lang="en-US" altLang="en-US" sz="2000" baseline="30000" dirty="0"/>
              <a:t>th</a:t>
            </a:r>
            <a:r>
              <a:rPr lang="en-US" altLang="en-US" sz="2000" dirty="0"/>
              <a:t> eligibility notification due date or five days before the next procurement date</a:t>
            </a:r>
          </a:p>
          <a:p>
            <a:pPr eaLnBrk="1" hangingPunct="1"/>
            <a:r>
              <a:rPr lang="en-US" altLang="en-US" sz="2000" dirty="0"/>
              <a:t>Any changes to standard LC, or additional changes to a previously approved alternative LC must be approved by Utility prior to bank issuance</a:t>
            </a:r>
          </a:p>
          <a:p>
            <a:pPr eaLnBrk="1" hangingPunct="1"/>
            <a:endParaRPr lang="en-US" altLang="en-US" dirty="0"/>
          </a:p>
        </p:txBody>
      </p:sp>
      <p:sp>
        <p:nvSpPr>
          <p:cNvPr id="25604"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2355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78596C-9B1A-4DEB-B884-35AFB4A049A4}" type="slidenum">
              <a:rPr lang="en-US" altLang="en-US" sz="1400">
                <a:latin typeface="Times New Roman" panose="02020603050405020304" pitchFamily="18" charset="0"/>
              </a:rPr>
              <a:pPr>
                <a:spcBef>
                  <a:spcPct val="0"/>
                </a:spcBef>
                <a:buFontTx/>
                <a:buNone/>
              </a:pPr>
              <a:t>39</a:t>
            </a:fld>
            <a:endParaRPr lang="en-US" altLang="en-US" sz="1400">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889000" y="190500"/>
            <a:ext cx="7340600" cy="947738"/>
          </a:xfrm>
        </p:spPr>
        <p:txBody>
          <a:bodyPr/>
          <a:lstStyle/>
          <a:p>
            <a:pPr eaLnBrk="1" hangingPunct="1"/>
            <a:r>
              <a:rPr lang="en-US" altLang="en-US" sz="3000"/>
              <a:t>Webinar Objectives</a:t>
            </a:r>
          </a:p>
        </p:txBody>
      </p:sp>
      <p:sp>
        <p:nvSpPr>
          <p:cNvPr id="6147" name="Rectangle 5"/>
          <p:cNvSpPr>
            <a:spLocks noGrp="1" noChangeArrowheads="1"/>
          </p:cNvSpPr>
          <p:nvPr>
            <p:ph idx="1"/>
          </p:nvPr>
        </p:nvSpPr>
        <p:spPr>
          <a:xfrm>
            <a:off x="457200" y="1600200"/>
            <a:ext cx="8229600" cy="4438650"/>
          </a:xfrm>
        </p:spPr>
        <p:txBody>
          <a:bodyPr/>
          <a:lstStyle/>
          <a:p>
            <a:pPr eaLnBrk="1" hangingPunct="1">
              <a:buFontTx/>
              <a:buNone/>
            </a:pPr>
            <a:r>
              <a:rPr lang="en-US" altLang="en-US" sz="2400" b="1" dirty="0"/>
              <a:t>We are here to:</a:t>
            </a:r>
          </a:p>
          <a:p>
            <a:pPr eaLnBrk="1" hangingPunct="1">
              <a:lnSpc>
                <a:spcPct val="85000"/>
              </a:lnSpc>
            </a:pPr>
            <a:r>
              <a:rPr lang="en-US" altLang="en-US" sz="2400" dirty="0"/>
              <a:t>Review the bid structure within each utility’s RFP</a:t>
            </a:r>
          </a:p>
          <a:p>
            <a:pPr eaLnBrk="1" hangingPunct="1">
              <a:lnSpc>
                <a:spcPct val="85000"/>
              </a:lnSpc>
            </a:pPr>
            <a:r>
              <a:rPr lang="en-US" altLang="en-US" sz="2400" dirty="0"/>
              <a:t>Highlight substantive changes to the RFP and FSA from the process conducted last year</a:t>
            </a:r>
          </a:p>
          <a:p>
            <a:pPr eaLnBrk="1" hangingPunct="1">
              <a:lnSpc>
                <a:spcPct val="85000"/>
              </a:lnSpc>
            </a:pPr>
            <a:r>
              <a:rPr lang="en-US" altLang="en-US" sz="2400" dirty="0"/>
              <a:t>Answer questions on RFP related topics  </a:t>
            </a:r>
          </a:p>
        </p:txBody>
      </p:sp>
      <p:sp>
        <p:nvSpPr>
          <p:cNvPr id="819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614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4DE7ADC-CD68-4A01-BBEF-9AE829CF09F2}" type="slidenum">
              <a:rPr lang="en-US" altLang="en-US" sz="1400">
                <a:latin typeface="Times New Roman" panose="02020603050405020304" pitchFamily="18" charset="0"/>
              </a:rPr>
              <a:pPr>
                <a:spcBef>
                  <a:spcPct val="0"/>
                </a:spcBef>
                <a:buFontTx/>
                <a:buNone/>
              </a:pPr>
              <a:t>4</a:t>
            </a:fld>
            <a:endParaRPr lang="en-US" altLang="en-US" sz="1400">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754062"/>
          </a:xfrm>
        </p:spPr>
        <p:txBody>
          <a:bodyPr/>
          <a:lstStyle/>
          <a:p>
            <a:pPr eaLnBrk="1" hangingPunct="1"/>
            <a:r>
              <a:rPr lang="en-US" altLang="en-US" sz="3000"/>
              <a:t>Request for Proposals</a:t>
            </a:r>
          </a:p>
        </p:txBody>
      </p:sp>
      <p:sp>
        <p:nvSpPr>
          <p:cNvPr id="24579" name="Rectangle 3"/>
          <p:cNvSpPr>
            <a:spLocks noGrp="1" noChangeArrowheads="1"/>
          </p:cNvSpPr>
          <p:nvPr>
            <p:ph idx="1"/>
          </p:nvPr>
        </p:nvSpPr>
        <p:spPr>
          <a:xfrm>
            <a:off x="457200" y="1587500"/>
            <a:ext cx="8229600" cy="3911600"/>
          </a:xfrm>
        </p:spPr>
        <p:txBody>
          <a:bodyPr/>
          <a:lstStyle/>
          <a:p>
            <a:pPr eaLnBrk="1" hangingPunct="1">
              <a:buFontTx/>
              <a:buNone/>
            </a:pPr>
            <a:r>
              <a:rPr lang="en-US" altLang="en-US" sz="2000" b="1"/>
              <a:t>Bid Form Spreadsheets</a:t>
            </a:r>
            <a:endParaRPr lang="en-US" altLang="en-US" sz="2000"/>
          </a:p>
          <a:p>
            <a:pPr eaLnBrk="1" hangingPunct="1"/>
            <a:r>
              <a:rPr lang="en-US" altLang="en-US" sz="2000"/>
              <a:t>All bids must be submitted using the appropriate Bid Form Spreadsheet </a:t>
            </a:r>
          </a:p>
          <a:p>
            <a:pPr eaLnBrk="1" hangingPunct="1"/>
            <a:r>
              <a:rPr lang="en-US" altLang="en-US" sz="2000"/>
              <a:t>Bid Form Spreadsheets are unique for: each utility, each service type, each contract term, and each procurement </a:t>
            </a:r>
          </a:p>
          <a:p>
            <a:pPr eaLnBrk="1" hangingPunct="1"/>
            <a:r>
              <a:rPr lang="en-US" altLang="en-US" sz="2000"/>
              <a:t>The format of a bid is specified within each Bid Form Spreadsheet</a:t>
            </a:r>
          </a:p>
        </p:txBody>
      </p:sp>
      <p:sp>
        <p:nvSpPr>
          <p:cNvPr id="26628"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8A24C9C-4F60-46C6-A210-9ACEF438CDDB}" type="slidenum">
              <a:rPr lang="en-US" altLang="en-US" sz="1400">
                <a:latin typeface="Times New Roman" panose="02020603050405020304" pitchFamily="18" charset="0"/>
              </a:rPr>
              <a:pPr>
                <a:spcBef>
                  <a:spcPct val="0"/>
                </a:spcBef>
                <a:buFontTx/>
                <a:buNone/>
              </a:pPr>
              <a:t>40</a:t>
            </a:fld>
            <a:endParaRPr lang="en-US" altLang="en-US" sz="1400">
              <a:latin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12813" y="190500"/>
            <a:ext cx="7316787" cy="909638"/>
          </a:xfrm>
        </p:spPr>
        <p:txBody>
          <a:bodyPr/>
          <a:lstStyle/>
          <a:p>
            <a:pPr eaLnBrk="1" hangingPunct="1"/>
            <a:r>
              <a:rPr lang="en-US" altLang="en-US" sz="3000"/>
              <a:t>Request for Proposals</a:t>
            </a:r>
          </a:p>
        </p:txBody>
      </p:sp>
      <p:sp>
        <p:nvSpPr>
          <p:cNvPr id="25603" name="Rectangle 3"/>
          <p:cNvSpPr>
            <a:spLocks noGrp="1" noChangeArrowheads="1"/>
          </p:cNvSpPr>
          <p:nvPr>
            <p:ph idx="1"/>
          </p:nvPr>
        </p:nvSpPr>
        <p:spPr>
          <a:xfrm>
            <a:off x="444500" y="1582738"/>
            <a:ext cx="7785100" cy="4572000"/>
          </a:xfrm>
        </p:spPr>
        <p:txBody>
          <a:bodyPr/>
          <a:lstStyle/>
          <a:p>
            <a:pPr eaLnBrk="1" hangingPunct="1">
              <a:lnSpc>
                <a:spcPct val="90000"/>
              </a:lnSpc>
              <a:buFontTx/>
              <a:buNone/>
            </a:pPr>
            <a:r>
              <a:rPr lang="en-US" altLang="en-US" sz="2000" b="1"/>
              <a:t>Bid Form Spreadsheets (continued)</a:t>
            </a:r>
            <a:endParaRPr lang="en-US" altLang="en-US" sz="2000"/>
          </a:p>
          <a:p>
            <a:pPr eaLnBrk="1" hangingPunct="1">
              <a:lnSpc>
                <a:spcPct val="90000"/>
              </a:lnSpc>
            </a:pPr>
            <a:r>
              <a:rPr lang="en-US" altLang="en-US" sz="2000"/>
              <a:t>Contained within the Bid Form Spreadsheet, and fully transparent to the supplier, is the transformation of the supplier’s price offer into a “Discounted Average Term Price” to be used as the only parameter to rank bids</a:t>
            </a:r>
          </a:p>
          <a:p>
            <a:pPr eaLnBrk="1" hangingPunct="1">
              <a:lnSpc>
                <a:spcPct val="90000"/>
              </a:lnSpc>
            </a:pPr>
            <a:r>
              <a:rPr lang="en-US" altLang="en-US" sz="2000"/>
              <a:t>All of the fields within the Bid Form Spreadsheet that require the supplier’s input must be completed in order for the bid to be conforming; e.g., if it is the supplier’s intent to submit a zero price for any component of the pricing structure, the supplier must enter the numeric value of zero, rather than leaving the field blank    </a:t>
            </a:r>
          </a:p>
        </p:txBody>
      </p:sp>
      <p:sp>
        <p:nvSpPr>
          <p:cNvPr id="27652"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2560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5D48A09-27CE-433C-94FE-067D8D9775FA}" type="slidenum">
              <a:rPr lang="en-US" altLang="en-US" sz="1400">
                <a:latin typeface="Times New Roman" panose="02020603050405020304" pitchFamily="18" charset="0"/>
              </a:rPr>
              <a:pPr>
                <a:spcBef>
                  <a:spcPct val="0"/>
                </a:spcBef>
                <a:buFontTx/>
                <a:buNone/>
              </a:pPr>
              <a:t>41</a:t>
            </a:fld>
            <a:endParaRPr lang="en-US" altLang="en-US" sz="1400">
              <a:latin typeface="Times New Roman" panose="02020603050405020304"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72000" y="1130300"/>
            <a:ext cx="4425950" cy="5054600"/>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652" name="Rectangle 4"/>
          <p:cNvSpPr>
            <a:spLocks noGrp="1" noChangeArrowheads="1"/>
          </p:cNvSpPr>
          <p:nvPr>
            <p:ph type="title"/>
          </p:nvPr>
        </p:nvSpPr>
        <p:spPr>
          <a:xfrm>
            <a:off x="914400" y="1346200"/>
            <a:ext cx="2755900" cy="4584700"/>
          </a:xfrm>
        </p:spPr>
        <p:txBody>
          <a:bodyPr rtlCol="0">
            <a:normAutofit/>
          </a:bodyPr>
          <a:lstStyle/>
          <a:p>
            <a:pPr eaLnBrk="1" fontAlgn="auto" hangingPunct="1">
              <a:spcAft>
                <a:spcPts val="0"/>
              </a:spcAft>
              <a:defRPr/>
            </a:pPr>
            <a:r>
              <a:rPr lang="en-US" sz="2400" b="1" dirty="0">
                <a:latin typeface="+mn-lt"/>
              </a:rPr>
              <a:t>Bid Form Spreadsheet</a:t>
            </a:r>
            <a:br>
              <a:rPr lang="en-US" sz="2400" b="1" dirty="0">
                <a:latin typeface="+mn-lt"/>
              </a:rPr>
            </a:br>
            <a:r>
              <a:rPr lang="en-US" sz="2400" b="1" dirty="0">
                <a:latin typeface="+mn-lt"/>
              </a:rPr>
              <a:t>Sample</a:t>
            </a:r>
          </a:p>
        </p:txBody>
      </p:sp>
      <p:sp>
        <p:nvSpPr>
          <p:cNvPr id="2662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CF574E3-3B09-478E-9F2B-9884C248E4FC}" type="slidenum">
              <a:rPr lang="en-US" altLang="en-US" sz="1400">
                <a:latin typeface="Times New Roman" panose="02020603050405020304" pitchFamily="18" charset="0"/>
              </a:rPr>
              <a:pPr>
                <a:spcBef>
                  <a:spcPct val="0"/>
                </a:spcBef>
                <a:buFontTx/>
                <a:buNone/>
              </a:pPr>
              <a:t>42</a:t>
            </a:fld>
            <a:endParaRPr lang="en-US" altLang="en-US" sz="1400">
              <a:latin typeface="Times New Roman" panose="02020603050405020304" pitchFamily="18" charset="0"/>
            </a:endParaRPr>
          </a:p>
        </p:txBody>
      </p:sp>
      <p:sp>
        <p:nvSpPr>
          <p:cNvPr id="27653" name="Rectangle 693"/>
          <p:cNvSpPr>
            <a:spLocks noChangeArrowheads="1"/>
          </p:cNvSpPr>
          <p:nvPr/>
        </p:nvSpPr>
        <p:spPr bwMode="auto">
          <a:xfrm>
            <a:off x="303213" y="304800"/>
            <a:ext cx="8154987"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3000" dirty="0">
                <a:latin typeface="+mj-lt"/>
              </a:rPr>
              <a:t>Request for Proposals</a:t>
            </a:r>
          </a:p>
        </p:txBody>
      </p:sp>
      <p:pic>
        <p:nvPicPr>
          <p:cNvPr id="2663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5363" y="1346200"/>
            <a:ext cx="4008437" cy="4584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8"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54000"/>
            <a:ext cx="8229600" cy="782638"/>
          </a:xfrm>
        </p:spPr>
        <p:txBody>
          <a:bodyPr/>
          <a:lstStyle/>
          <a:p>
            <a:pPr eaLnBrk="1" hangingPunct="1"/>
            <a:r>
              <a:rPr lang="en-US" altLang="en-US" sz="3000"/>
              <a:t>Request for Proposals</a:t>
            </a:r>
          </a:p>
        </p:txBody>
      </p:sp>
      <p:sp>
        <p:nvSpPr>
          <p:cNvPr id="27651" name="Rectangle 3"/>
          <p:cNvSpPr>
            <a:spLocks noGrp="1" noChangeArrowheads="1"/>
          </p:cNvSpPr>
          <p:nvPr>
            <p:ph idx="1"/>
          </p:nvPr>
        </p:nvSpPr>
        <p:spPr>
          <a:xfrm>
            <a:off x="457200" y="1585913"/>
            <a:ext cx="8229600" cy="4522787"/>
          </a:xfrm>
        </p:spPr>
        <p:txBody>
          <a:bodyPr/>
          <a:lstStyle/>
          <a:p>
            <a:pPr eaLnBrk="1" hangingPunct="1">
              <a:buFontTx/>
              <a:buNone/>
            </a:pPr>
            <a:r>
              <a:rPr lang="en-US" altLang="en-US" sz="2000" b="1"/>
              <a:t>Bid Contingency </a:t>
            </a:r>
            <a:endParaRPr lang="en-US" altLang="en-US" sz="2000"/>
          </a:p>
          <a:p>
            <a:pPr eaLnBrk="1" hangingPunct="1"/>
            <a:r>
              <a:rPr lang="en-US" altLang="en-US" sz="2000"/>
              <a:t>Implemented in April 2010 </a:t>
            </a:r>
          </a:p>
          <a:p>
            <a:pPr eaLnBrk="1" hangingPunct="1"/>
            <a:r>
              <a:rPr lang="en-US" altLang="en-US" sz="2000"/>
              <a:t>A bidder may condition its Type II bids based on the number of Residential and Type I blocks that it is awarded</a:t>
            </a:r>
          </a:p>
          <a:p>
            <a:pPr eaLnBrk="1" hangingPunct="1"/>
            <a:r>
              <a:rPr lang="en-US" altLang="en-US" sz="2000"/>
              <a:t>Bidders must complete a Contingency Bid Matrix</a:t>
            </a:r>
          </a:p>
          <a:p>
            <a:pPr lvl="1" eaLnBrk="1" hangingPunct="1"/>
            <a:r>
              <a:rPr lang="en-US" altLang="en-US" sz="2000"/>
              <a:t>calculates the maximum number of blocks the bidder may be awarded under each condition as the summation of the number of Residential and Type I blocks awarded and the maximum number of Type II blocks </a:t>
            </a:r>
          </a:p>
          <a:p>
            <a:pPr eaLnBrk="1" hangingPunct="1"/>
            <a:r>
              <a:rPr lang="en-US" altLang="en-US" sz="2000"/>
              <a:t>Residential and Type I bids are evaluated first, in order to determine if  evaluation of contingency bids is necessary</a:t>
            </a:r>
          </a:p>
        </p:txBody>
      </p:sp>
      <p:sp>
        <p:nvSpPr>
          <p:cNvPr id="2765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97AFE51-F281-4CBE-8FF8-C42A64F9C52E}" type="slidenum">
              <a:rPr lang="en-US" altLang="en-US" sz="1400">
                <a:latin typeface="Times New Roman" panose="02020603050405020304" pitchFamily="18" charset="0"/>
              </a:rPr>
              <a:pPr>
                <a:spcBef>
                  <a:spcPct val="0"/>
                </a:spcBef>
                <a:buFontTx/>
                <a:buNone/>
              </a:pPr>
              <a:t>43</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a:xfrm>
            <a:off x="457200" y="198438"/>
            <a:ext cx="8229600" cy="906462"/>
          </a:xfrm>
        </p:spPr>
        <p:txBody>
          <a:bodyPr/>
          <a:lstStyle/>
          <a:p>
            <a:pPr eaLnBrk="1" hangingPunct="1"/>
            <a:r>
              <a:rPr lang="en-US" altLang="en-US" sz="3000"/>
              <a:t>Request for Proposals</a:t>
            </a:r>
          </a:p>
        </p:txBody>
      </p:sp>
      <p:sp>
        <p:nvSpPr>
          <p:cNvPr id="28675" name="Rectangle 5"/>
          <p:cNvSpPr>
            <a:spLocks noGrp="1" noChangeArrowheads="1"/>
          </p:cNvSpPr>
          <p:nvPr>
            <p:ph idx="1"/>
          </p:nvPr>
        </p:nvSpPr>
        <p:spPr>
          <a:xfrm>
            <a:off x="457200" y="1604963"/>
            <a:ext cx="8229600" cy="4783137"/>
          </a:xfrm>
        </p:spPr>
        <p:txBody>
          <a:bodyPr/>
          <a:lstStyle/>
          <a:p>
            <a:pPr eaLnBrk="1" hangingPunct="1">
              <a:buFontTx/>
              <a:buNone/>
            </a:pPr>
            <a:r>
              <a:rPr lang="en-US" altLang="en-US" sz="2000" b="1"/>
              <a:t>Bid Validation</a:t>
            </a:r>
            <a:endParaRPr lang="en-US" altLang="en-US" sz="2000"/>
          </a:p>
          <a:p>
            <a:pPr eaLnBrk="1" hangingPunct="1"/>
            <a:r>
              <a:rPr lang="en-US" altLang="en-US" sz="2000"/>
              <a:t>Conforming Bids Must Be:</a:t>
            </a:r>
          </a:p>
          <a:p>
            <a:pPr lvl="1" eaLnBrk="1" hangingPunct="1">
              <a:spcBef>
                <a:spcPct val="15000"/>
              </a:spcBef>
              <a:spcAft>
                <a:spcPct val="15000"/>
              </a:spcAft>
            </a:pPr>
            <a:r>
              <a:rPr lang="en-US" altLang="en-US" sz="2000"/>
              <a:t>Accompanied by the appropriate amount of bid assurance collateral</a:t>
            </a:r>
          </a:p>
          <a:p>
            <a:pPr lvl="1" eaLnBrk="1" hangingPunct="1">
              <a:spcBef>
                <a:spcPct val="15000"/>
              </a:spcBef>
              <a:spcAft>
                <a:spcPct val="15000"/>
              </a:spcAft>
            </a:pPr>
            <a:r>
              <a:rPr lang="en-US" altLang="en-US" sz="2000"/>
              <a:t>Submitted using the Bid Form Spreadsheet(s), completed in full and without modification</a:t>
            </a:r>
          </a:p>
          <a:p>
            <a:pPr lvl="1" eaLnBrk="1" hangingPunct="1">
              <a:spcBef>
                <a:spcPct val="15000"/>
              </a:spcBef>
              <a:spcAft>
                <a:spcPct val="15000"/>
              </a:spcAft>
            </a:pPr>
            <a:r>
              <a:rPr lang="en-US" altLang="en-US" sz="2000"/>
              <a:t>Submitted by the due date and due time</a:t>
            </a:r>
          </a:p>
          <a:p>
            <a:pPr lvl="1" eaLnBrk="1" hangingPunct="1">
              <a:spcBef>
                <a:spcPct val="15000"/>
              </a:spcBef>
              <a:spcAft>
                <a:spcPct val="15000"/>
              </a:spcAft>
            </a:pPr>
            <a:r>
              <a:rPr lang="en-US" altLang="en-US" sz="2000"/>
              <a:t>Submitted by an eligible supplier</a:t>
            </a:r>
          </a:p>
        </p:txBody>
      </p:sp>
      <p:sp>
        <p:nvSpPr>
          <p:cNvPr id="2867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FE7BEB8-3A7F-401D-B4F1-B42493CF881D}" type="slidenum">
              <a:rPr lang="en-US" altLang="en-US" sz="1400">
                <a:latin typeface="Times New Roman" panose="02020603050405020304" pitchFamily="18" charset="0"/>
              </a:rPr>
              <a:pPr>
                <a:spcBef>
                  <a:spcPct val="0"/>
                </a:spcBef>
                <a:buFontTx/>
                <a:buNone/>
              </a:pPr>
              <a:t>44</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a:xfrm>
            <a:off x="457200" y="71438"/>
            <a:ext cx="8229600" cy="1143000"/>
          </a:xfrm>
        </p:spPr>
        <p:txBody>
          <a:bodyPr/>
          <a:lstStyle/>
          <a:p>
            <a:pPr eaLnBrk="1" hangingPunct="1"/>
            <a:r>
              <a:rPr lang="en-US" altLang="en-US" sz="3000"/>
              <a:t>Request for Proposals</a:t>
            </a:r>
          </a:p>
        </p:txBody>
      </p:sp>
      <p:sp>
        <p:nvSpPr>
          <p:cNvPr id="29699" name="Rectangle 5"/>
          <p:cNvSpPr>
            <a:spLocks noGrp="1" noChangeArrowheads="1"/>
          </p:cNvSpPr>
          <p:nvPr>
            <p:ph idx="1"/>
          </p:nvPr>
        </p:nvSpPr>
        <p:spPr>
          <a:xfrm>
            <a:off x="457200" y="1574800"/>
            <a:ext cx="8229600" cy="4584700"/>
          </a:xfrm>
        </p:spPr>
        <p:txBody>
          <a:bodyPr/>
          <a:lstStyle/>
          <a:p>
            <a:pPr eaLnBrk="1" hangingPunct="1">
              <a:buFontTx/>
              <a:buNone/>
            </a:pPr>
            <a:r>
              <a:rPr lang="en-US" altLang="en-US" sz="2000" b="1"/>
              <a:t>Evaluation of Bids</a:t>
            </a:r>
            <a:endParaRPr lang="en-US" altLang="en-US" sz="2000"/>
          </a:p>
          <a:p>
            <a:pPr eaLnBrk="1" hangingPunct="1"/>
            <a:r>
              <a:rPr lang="en-US" altLang="en-US" sz="2000"/>
              <a:t>Discounted Average Term Price calculated on each Bid Form Spreadsheet will be the single parameter used to compare all offers within the same service type and the same contract term</a:t>
            </a:r>
          </a:p>
          <a:p>
            <a:pPr eaLnBrk="1" hangingPunct="1"/>
            <a:r>
              <a:rPr lang="en-US" altLang="en-US" sz="2000"/>
              <a:t>Winning suppliers will be paid their offer prices, not the Discounted Average Term Price</a:t>
            </a:r>
          </a:p>
          <a:p>
            <a:pPr eaLnBrk="1" hangingPunct="1"/>
            <a:r>
              <a:rPr lang="en-US" altLang="en-US" sz="2000"/>
              <a:t>Bids to supply Residential and Type I load will be subject to the Price Anomaly Threshold Procedure</a:t>
            </a:r>
          </a:p>
        </p:txBody>
      </p:sp>
      <p:sp>
        <p:nvSpPr>
          <p:cNvPr id="2970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4DD19EA-5162-4E77-A957-858EB17A366D}" type="slidenum">
              <a:rPr lang="en-US" altLang="en-US" sz="1400">
                <a:latin typeface="Times New Roman" panose="02020603050405020304" pitchFamily="18" charset="0"/>
              </a:rPr>
              <a:pPr>
                <a:spcBef>
                  <a:spcPct val="0"/>
                </a:spcBef>
                <a:buFontTx/>
                <a:buNone/>
              </a:pPr>
              <a:t>45</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xfrm>
            <a:off x="457200" y="274638"/>
            <a:ext cx="8229600" cy="754062"/>
          </a:xfrm>
        </p:spPr>
        <p:txBody>
          <a:bodyPr/>
          <a:lstStyle/>
          <a:p>
            <a:pPr eaLnBrk="1" hangingPunct="1"/>
            <a:r>
              <a:rPr lang="en-US" altLang="en-US" sz="3000"/>
              <a:t>Request for Proposals</a:t>
            </a:r>
          </a:p>
        </p:txBody>
      </p:sp>
      <p:sp>
        <p:nvSpPr>
          <p:cNvPr id="30723" name="Rectangle 1027"/>
          <p:cNvSpPr>
            <a:spLocks noGrp="1" noChangeArrowheads="1"/>
          </p:cNvSpPr>
          <p:nvPr>
            <p:ph idx="1"/>
          </p:nvPr>
        </p:nvSpPr>
        <p:spPr>
          <a:xfrm>
            <a:off x="431800" y="1597025"/>
            <a:ext cx="8280400" cy="4483100"/>
          </a:xfrm>
        </p:spPr>
        <p:txBody>
          <a:bodyPr/>
          <a:lstStyle/>
          <a:p>
            <a:pPr eaLnBrk="1" hangingPunct="1">
              <a:buFontTx/>
              <a:buNone/>
            </a:pPr>
            <a:r>
              <a:rPr lang="en-US" altLang="en-US" sz="2000" b="1"/>
              <a:t>Price Anomaly Procedure</a:t>
            </a:r>
          </a:p>
          <a:p>
            <a:pPr eaLnBrk="1" hangingPunct="1"/>
            <a:r>
              <a:rPr lang="en-US" altLang="en-US" sz="2000"/>
              <a:t>On the bid due date in each procurement, a Price Anomaly Threshold (PAT) will be developed for each utility soliciting for Residential and/or Type I supply. Each Residential and Type I service type and each contract term will have a PAT developed</a:t>
            </a:r>
          </a:p>
          <a:p>
            <a:pPr eaLnBrk="1" hangingPunct="1"/>
            <a:r>
              <a:rPr lang="en-US" altLang="en-US" sz="2000"/>
              <a:t>The PATs will be developed by the PSC’s consultant, with input from the PSC Staff</a:t>
            </a:r>
          </a:p>
          <a:p>
            <a:pPr eaLnBrk="1" hangingPunct="1"/>
            <a:r>
              <a:rPr lang="en-US" altLang="en-US" sz="2000"/>
              <a:t>The suppliers will not be informed of the PATs </a:t>
            </a:r>
          </a:p>
          <a:p>
            <a:pPr eaLnBrk="1" hangingPunct="1"/>
            <a:r>
              <a:rPr lang="en-US" altLang="en-US" sz="2000"/>
              <a:t>Each PAT will be compared to the load weighted average price of all of the winning bids applicable to that PAT, i.e., the PAT will not be used as a threshold for individual bids</a:t>
            </a:r>
          </a:p>
        </p:txBody>
      </p:sp>
      <p:sp>
        <p:nvSpPr>
          <p:cNvPr id="3072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2E9EB5A-D0A2-4C6E-90F5-41DC1AB94B17}" type="slidenum">
              <a:rPr lang="en-US" altLang="en-US" sz="1400">
                <a:latin typeface="Times New Roman" panose="02020603050405020304" pitchFamily="18" charset="0"/>
              </a:rPr>
              <a:pPr>
                <a:spcBef>
                  <a:spcPct val="0"/>
                </a:spcBef>
                <a:buFontTx/>
                <a:buNone/>
              </a:pPr>
              <a:t>46</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87338"/>
            <a:ext cx="8229600" cy="728662"/>
          </a:xfrm>
        </p:spPr>
        <p:txBody>
          <a:bodyPr/>
          <a:lstStyle/>
          <a:p>
            <a:pPr eaLnBrk="1" hangingPunct="1"/>
            <a:r>
              <a:rPr lang="en-US" altLang="en-US" sz="3000"/>
              <a:t>Request for Proposals</a:t>
            </a:r>
          </a:p>
        </p:txBody>
      </p:sp>
      <p:sp>
        <p:nvSpPr>
          <p:cNvPr id="31747" name="Rectangle 3"/>
          <p:cNvSpPr>
            <a:spLocks noGrp="1" noChangeArrowheads="1"/>
          </p:cNvSpPr>
          <p:nvPr>
            <p:ph idx="1"/>
          </p:nvPr>
        </p:nvSpPr>
        <p:spPr>
          <a:xfrm>
            <a:off x="444500" y="1587500"/>
            <a:ext cx="8013700" cy="4572000"/>
          </a:xfrm>
        </p:spPr>
        <p:txBody>
          <a:bodyPr/>
          <a:lstStyle/>
          <a:p>
            <a:pPr eaLnBrk="1" hangingPunct="1">
              <a:buFontTx/>
              <a:buNone/>
            </a:pPr>
            <a:r>
              <a:rPr lang="en-US" altLang="en-US" sz="2000" b="1"/>
              <a:t>Price Anomaly Procedure (continued)</a:t>
            </a:r>
          </a:p>
          <a:p>
            <a:pPr eaLnBrk="1" hangingPunct="1"/>
            <a:r>
              <a:rPr lang="en-US" altLang="en-US" sz="2000"/>
              <a:t>If the average price of the portfolio of winning bids exceeds the PAT, the highest priced bids will be removed until the average price is at or less than the PAT</a:t>
            </a:r>
          </a:p>
          <a:p>
            <a:pPr eaLnBrk="1" hangingPunct="1"/>
            <a:r>
              <a:rPr lang="en-US" altLang="en-US" sz="2000"/>
              <a:t>If bids are rejected due to the application of a PAT, such deficiency in supply will be bid in either the next procurement (if available) or in the reserve procurement</a:t>
            </a:r>
          </a:p>
          <a:p>
            <a:pPr eaLnBrk="1" hangingPunct="1"/>
            <a:r>
              <a:rPr lang="en-US" altLang="en-US" sz="2000"/>
              <a:t>A supplier will not be notified that its bid was rejected due to a PAT, but simply that its bid was rejected </a:t>
            </a:r>
          </a:p>
        </p:txBody>
      </p:sp>
      <p:sp>
        <p:nvSpPr>
          <p:cNvPr id="3174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35471E9-561A-4617-A9FA-CF98C7501836}" type="slidenum">
              <a:rPr lang="en-US" altLang="en-US" sz="1400">
                <a:latin typeface="Times New Roman" panose="02020603050405020304" pitchFamily="18" charset="0"/>
              </a:rPr>
              <a:pPr>
                <a:spcBef>
                  <a:spcPct val="0"/>
                </a:spcBef>
                <a:buFontTx/>
                <a:buNone/>
              </a:pPr>
              <a:t>47</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3"/>
          <p:cNvSpPr>
            <a:spLocks noGrp="1" noChangeArrowheads="1"/>
          </p:cNvSpPr>
          <p:nvPr>
            <p:ph idx="1"/>
          </p:nvPr>
        </p:nvSpPr>
        <p:spPr>
          <a:xfrm>
            <a:off x="457200" y="1600200"/>
            <a:ext cx="8229600" cy="1803400"/>
          </a:xfrm>
        </p:spPr>
        <p:txBody>
          <a:bodyPr rtlCol="0">
            <a:normAutofit fontScale="62500" lnSpcReduction="20000"/>
          </a:bodyPr>
          <a:lstStyle/>
          <a:p>
            <a:pPr algn="ctr" eaLnBrk="1" fontAlgn="auto" hangingPunct="1">
              <a:spcAft>
                <a:spcPts val="0"/>
              </a:spcAft>
              <a:buFontTx/>
              <a:buNone/>
              <a:defRPr/>
            </a:pPr>
            <a:endParaRPr lang="en-US" dirty="0"/>
          </a:p>
          <a:p>
            <a:pPr algn="ctr" eaLnBrk="1" fontAlgn="auto" hangingPunct="1">
              <a:spcAft>
                <a:spcPts val="0"/>
              </a:spcAft>
              <a:buFontTx/>
              <a:buNone/>
              <a:defRPr/>
            </a:pPr>
            <a:endParaRPr lang="en-US" dirty="0"/>
          </a:p>
          <a:p>
            <a:pPr algn="ctr" eaLnBrk="1" fontAlgn="auto" hangingPunct="1">
              <a:spcAft>
                <a:spcPts val="0"/>
              </a:spcAft>
              <a:buFontTx/>
              <a:buNone/>
              <a:defRPr/>
            </a:pPr>
            <a:endParaRPr lang="en-US" dirty="0"/>
          </a:p>
          <a:p>
            <a:pPr algn="ctr" eaLnBrk="1" fontAlgn="auto" hangingPunct="1">
              <a:spcAft>
                <a:spcPts val="0"/>
              </a:spcAft>
              <a:buFontTx/>
              <a:buNone/>
              <a:defRPr/>
            </a:pPr>
            <a:endParaRPr lang="en-US" dirty="0"/>
          </a:p>
          <a:p>
            <a:pPr algn="ctr" eaLnBrk="1" fontAlgn="auto" hangingPunct="1">
              <a:spcAft>
                <a:spcPts val="0"/>
              </a:spcAft>
              <a:buFontTx/>
              <a:buNone/>
              <a:defRPr/>
            </a:pPr>
            <a:r>
              <a:rPr lang="en-US" sz="5100" dirty="0"/>
              <a:t>Full Requirements Service Agreement (FSA)</a:t>
            </a:r>
          </a:p>
        </p:txBody>
      </p:sp>
      <p:sp>
        <p:nvSpPr>
          <p:cNvPr id="5120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ED296EA-6AC9-4C8C-8036-C177B363EDFD}" type="slidenum">
              <a:rPr lang="en-US" altLang="en-US" sz="1400">
                <a:latin typeface="Times New Roman" panose="02020603050405020304" pitchFamily="18" charset="0"/>
              </a:rPr>
              <a:pPr>
                <a:spcBef>
                  <a:spcPct val="0"/>
                </a:spcBef>
                <a:buFontTx/>
                <a:buNone/>
              </a:pPr>
              <a:t>48</a:t>
            </a:fld>
            <a:endParaRPr lang="en-US" altLang="en-US" sz="1400">
              <a:latin typeface="Times New Roman" panose="02020603050405020304" pitchFamily="18" charset="0"/>
            </a:endParaRPr>
          </a:p>
        </p:txBody>
      </p:sp>
      <p:cxnSp>
        <p:nvCxnSpPr>
          <p:cNvPr id="5" name="Straight Connector 4"/>
          <p:cNvCxnSpPr/>
          <p:nvPr/>
        </p:nvCxnSpPr>
        <p:spPr>
          <a:xfrm>
            <a:off x="495300" y="3416300"/>
            <a:ext cx="81915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extLst>
      <p:ext uri="{BB962C8B-B14F-4D97-AF65-F5344CB8AC3E}">
        <p14:creationId xmlns:p14="http://schemas.microsoft.com/office/powerpoint/2010/main" val="42468384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64000" y="1587500"/>
            <a:ext cx="4940300" cy="4597400"/>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324" name="Rectangle 2"/>
          <p:cNvSpPr>
            <a:spLocks noGrp="1" noChangeArrowheads="1"/>
          </p:cNvSpPr>
          <p:nvPr>
            <p:ph type="title"/>
          </p:nvPr>
        </p:nvSpPr>
        <p:spPr>
          <a:xfrm>
            <a:off x="914400" y="1600200"/>
            <a:ext cx="2743200" cy="4584700"/>
          </a:xfrm>
        </p:spPr>
        <p:txBody>
          <a:bodyPr rtlCol="0">
            <a:normAutofit/>
          </a:bodyPr>
          <a:lstStyle/>
          <a:p>
            <a:pPr eaLnBrk="1" fontAlgn="auto" hangingPunct="1">
              <a:spcAft>
                <a:spcPts val="0"/>
              </a:spcAft>
              <a:defRPr/>
            </a:pPr>
            <a:r>
              <a:rPr lang="en-US" sz="2400" b="1" dirty="0">
                <a:latin typeface="+mn-lt"/>
              </a:rPr>
              <a:t>Sample Transaction Confirmation</a:t>
            </a:r>
          </a:p>
        </p:txBody>
      </p:sp>
      <p:pic>
        <p:nvPicPr>
          <p:cNvPr id="54276" name="Picture 8"/>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4332288" y="1752600"/>
            <a:ext cx="4413250" cy="4259263"/>
          </a:xfrm>
          <a:solidFill>
            <a:schemeClr val="bg1"/>
          </a:solidFill>
        </p:spPr>
      </p:pic>
      <p:sp>
        <p:nvSpPr>
          <p:cNvPr id="5427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8459FA3-A26B-4A6F-B456-AE50718D1BC2}" type="slidenum">
              <a:rPr lang="en-US" altLang="en-US" sz="1400">
                <a:latin typeface="Times New Roman" panose="02020603050405020304" pitchFamily="18" charset="0"/>
              </a:rPr>
              <a:pPr>
                <a:spcBef>
                  <a:spcPct val="0"/>
                </a:spcBef>
                <a:buFontTx/>
                <a:buNone/>
              </a:pPr>
              <a:t>49</a:t>
            </a:fld>
            <a:endParaRPr lang="en-US" altLang="en-US" sz="1400">
              <a:latin typeface="Times New Roman" panose="02020603050405020304" pitchFamily="18" charset="0"/>
            </a:endParaRPr>
          </a:p>
        </p:txBody>
      </p:sp>
      <p:sp>
        <p:nvSpPr>
          <p:cNvPr id="3" name="Rectangle 5"/>
          <p:cNvSpPr>
            <a:spLocks noChangeArrowheads="1"/>
          </p:cNvSpPr>
          <p:nvPr/>
        </p:nvSpPr>
        <p:spPr bwMode="auto">
          <a:xfrm>
            <a:off x="901700" y="190500"/>
            <a:ext cx="73279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3000" dirty="0">
                <a:latin typeface="+mj-lt"/>
              </a:rPr>
              <a:t>Full Requirements Service Agreement</a:t>
            </a:r>
          </a:p>
        </p:txBody>
      </p:sp>
      <p:sp>
        <p:nvSpPr>
          <p:cNvPr id="8"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lstStyle/>
          <a:p>
            <a:pPr eaLnBrk="1" hangingPunct="1"/>
            <a:r>
              <a:rPr lang="en-US" altLang="en-US" sz="3000"/>
              <a:t>Webinar Disclaimer</a:t>
            </a:r>
          </a:p>
        </p:txBody>
      </p:sp>
      <p:sp>
        <p:nvSpPr>
          <p:cNvPr id="8195" name="Rectangle 5"/>
          <p:cNvSpPr>
            <a:spLocks noGrp="1" noChangeArrowheads="1"/>
          </p:cNvSpPr>
          <p:nvPr>
            <p:ph idx="1"/>
          </p:nvPr>
        </p:nvSpPr>
        <p:spPr>
          <a:xfrm>
            <a:off x="469900" y="1614488"/>
            <a:ext cx="8229600" cy="4278312"/>
          </a:xfrm>
        </p:spPr>
        <p:txBody>
          <a:bodyPr/>
          <a:lstStyle/>
          <a:p>
            <a:pPr eaLnBrk="1" hangingPunct="1">
              <a:buFontTx/>
              <a:buNone/>
            </a:pPr>
            <a:r>
              <a:rPr lang="en-US" altLang="en-US" sz="2400"/>
              <a:t>	This presentation is not meant to be a fully comprehensive description of every aspect related to all of the Maryland Public Service Commission (PSC) orders and settlements related to the RFP process, but rather a summary of the key features.  No statements made in this presentation, or made orally by any utility representative, are intended to be binding in any way.  In all cases, the RFP, FSA, settlement documents and Compliance Plans, as approved by the PSC, and all PSC orders, control and supersede all other statements.       </a:t>
            </a:r>
          </a:p>
        </p:txBody>
      </p:sp>
      <p:sp>
        <p:nvSpPr>
          <p:cNvPr id="10244"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819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775F3EA-CF0F-4292-BBFC-A62C17BF081B}" type="slidenum">
              <a:rPr lang="en-US" altLang="en-US" sz="1400">
                <a:latin typeface="Times New Roman" panose="02020603050405020304" pitchFamily="18" charset="0"/>
              </a:rPr>
              <a:pPr>
                <a:spcBef>
                  <a:spcPct val="0"/>
                </a:spcBef>
                <a:buFontTx/>
                <a:buNone/>
              </a:pPr>
              <a:t>5</a:t>
            </a:fld>
            <a:endParaRPr lang="en-US" altLang="en-US" sz="1400">
              <a:latin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236538"/>
            <a:ext cx="8229600" cy="817562"/>
          </a:xfrm>
        </p:spPr>
        <p:txBody>
          <a:bodyPr/>
          <a:lstStyle/>
          <a:p>
            <a:pPr eaLnBrk="1" hangingPunct="1"/>
            <a:r>
              <a:rPr lang="en-US" altLang="en-US" sz="3000"/>
              <a:t>Full Requirements Service Agreement</a:t>
            </a:r>
          </a:p>
        </p:txBody>
      </p:sp>
      <p:sp>
        <p:nvSpPr>
          <p:cNvPr id="60419" name="Rectangle 3"/>
          <p:cNvSpPr>
            <a:spLocks noGrp="1" noChangeArrowheads="1"/>
          </p:cNvSpPr>
          <p:nvPr>
            <p:ph idx="1"/>
          </p:nvPr>
        </p:nvSpPr>
        <p:spPr>
          <a:xfrm>
            <a:off x="527050" y="1560513"/>
            <a:ext cx="8089900" cy="4535487"/>
          </a:xfrm>
        </p:spPr>
        <p:txBody>
          <a:bodyPr/>
          <a:lstStyle/>
          <a:p>
            <a:pPr eaLnBrk="1" hangingPunct="1">
              <a:lnSpc>
                <a:spcPct val="75000"/>
              </a:lnSpc>
              <a:buFontTx/>
              <a:buNone/>
            </a:pPr>
            <a:r>
              <a:rPr lang="en-US" altLang="en-US" sz="2000" b="1"/>
              <a:t>Buyer’s Load Response Programs</a:t>
            </a:r>
          </a:p>
          <a:p>
            <a:pPr eaLnBrk="1" hangingPunct="1">
              <a:lnSpc>
                <a:spcPct val="75000"/>
              </a:lnSpc>
            </a:pPr>
            <a:r>
              <a:rPr lang="en-US" altLang="en-US" sz="2000"/>
              <a:t>Buyer will manage all aspects of its programs</a:t>
            </a:r>
          </a:p>
          <a:p>
            <a:pPr eaLnBrk="1" hangingPunct="1">
              <a:lnSpc>
                <a:spcPct val="75000"/>
              </a:lnSpc>
            </a:pPr>
            <a:r>
              <a:rPr lang="en-US" altLang="en-US" sz="2000"/>
              <a:t>Buyer will retain all benefits associated with its programs</a:t>
            </a:r>
          </a:p>
          <a:p>
            <a:pPr eaLnBrk="1" hangingPunct="1">
              <a:lnSpc>
                <a:spcPct val="75000"/>
              </a:lnSpc>
            </a:pPr>
            <a:r>
              <a:rPr lang="en-US" altLang="en-US" sz="2000"/>
              <a:t>In real-time market, Seller’s load obligation will reflect the load reduction due to activation of programs</a:t>
            </a:r>
          </a:p>
          <a:p>
            <a:pPr eaLnBrk="1" hangingPunct="1">
              <a:lnSpc>
                <a:spcPct val="75000"/>
              </a:lnSpc>
            </a:pPr>
            <a:endParaRPr lang="en-US" altLang="en-US"/>
          </a:p>
          <a:p>
            <a:pPr eaLnBrk="1" hangingPunct="1">
              <a:lnSpc>
                <a:spcPct val="75000"/>
              </a:lnSpc>
            </a:pPr>
            <a:endParaRPr lang="en-US" altLang="en-US"/>
          </a:p>
        </p:txBody>
      </p:sp>
      <p:sp>
        <p:nvSpPr>
          <p:cNvPr id="6042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ED1986-278F-4EB2-B344-880FB083B9B6}" type="slidenum">
              <a:rPr lang="en-US" altLang="en-US" sz="1400">
                <a:latin typeface="Times New Roman" panose="02020603050405020304" pitchFamily="18" charset="0"/>
              </a:rPr>
              <a:pPr>
                <a:spcBef>
                  <a:spcPct val="0"/>
                </a:spcBef>
                <a:buFontTx/>
                <a:buNone/>
              </a:pPr>
              <a:t>50</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71438"/>
            <a:ext cx="8229600" cy="1143000"/>
          </a:xfrm>
        </p:spPr>
        <p:txBody>
          <a:bodyPr/>
          <a:lstStyle/>
          <a:p>
            <a:pPr eaLnBrk="1" hangingPunct="1"/>
            <a:r>
              <a:rPr lang="en-US" altLang="en-US" sz="3000"/>
              <a:t>Full Requirements Service Agreement</a:t>
            </a:r>
          </a:p>
        </p:txBody>
      </p:sp>
      <p:sp>
        <p:nvSpPr>
          <p:cNvPr id="62467" name="Rectangle 3"/>
          <p:cNvSpPr>
            <a:spLocks noGrp="1" noChangeArrowheads="1"/>
          </p:cNvSpPr>
          <p:nvPr>
            <p:ph idx="1"/>
          </p:nvPr>
        </p:nvSpPr>
        <p:spPr>
          <a:xfrm>
            <a:off x="671513" y="1611313"/>
            <a:ext cx="7772400" cy="4425950"/>
          </a:xfrm>
        </p:spPr>
        <p:txBody>
          <a:bodyPr/>
          <a:lstStyle/>
          <a:p>
            <a:pPr eaLnBrk="1" hangingPunct="1">
              <a:buFontTx/>
              <a:buNone/>
            </a:pPr>
            <a:r>
              <a:rPr lang="en-US" altLang="en-US" sz="2000" b="1"/>
              <a:t>Determination of Delivered Quantities</a:t>
            </a:r>
          </a:p>
          <a:p>
            <a:pPr eaLnBrk="1" hangingPunct="1"/>
            <a:r>
              <a:rPr lang="en-US" altLang="en-US" sz="2000"/>
              <a:t>Delivered quantities on an energy (MWh) basis will be as reported by Buyer to PJM for Seller’s obligation, reduced for losses to reflect load at the retail meter</a:t>
            </a:r>
          </a:p>
          <a:p>
            <a:pPr lvl="1" eaLnBrk="1" hangingPunct="1">
              <a:lnSpc>
                <a:spcPct val="50000"/>
              </a:lnSpc>
            </a:pPr>
            <a:r>
              <a:rPr lang="en-US" altLang="en-US" sz="2000"/>
              <a:t>Includes unaccounted-for-energy</a:t>
            </a:r>
          </a:p>
          <a:p>
            <a:pPr lvl="1" eaLnBrk="1" hangingPunct="1"/>
            <a:r>
              <a:rPr lang="en-US" altLang="en-US" sz="2000"/>
              <a:t>In accordance with PJM’s initial (day-after) settlement, and 60-day settlement</a:t>
            </a:r>
          </a:p>
          <a:p>
            <a:pPr eaLnBrk="1" hangingPunct="1">
              <a:buFontTx/>
              <a:buNone/>
            </a:pPr>
            <a:endParaRPr lang="en-US" altLang="en-US"/>
          </a:p>
        </p:txBody>
      </p:sp>
      <p:sp>
        <p:nvSpPr>
          <p:cNvPr id="6246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9499FD4-C1F9-46DF-9860-5259007C0C13}" type="slidenum">
              <a:rPr lang="en-US" altLang="en-US" sz="1400">
                <a:latin typeface="Times New Roman" panose="02020603050405020304" pitchFamily="18" charset="0"/>
              </a:rPr>
              <a:pPr>
                <a:spcBef>
                  <a:spcPct val="0"/>
                </a:spcBef>
                <a:buFontTx/>
                <a:buNone/>
              </a:pPr>
              <a:t>51</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71438"/>
            <a:ext cx="8229600" cy="1143000"/>
          </a:xfrm>
        </p:spPr>
        <p:txBody>
          <a:bodyPr/>
          <a:lstStyle/>
          <a:p>
            <a:pPr eaLnBrk="1" hangingPunct="1"/>
            <a:r>
              <a:rPr lang="en-US" altLang="en-US" sz="3000"/>
              <a:t>Full Requirements Service Agreement</a:t>
            </a:r>
          </a:p>
        </p:txBody>
      </p:sp>
      <p:sp>
        <p:nvSpPr>
          <p:cNvPr id="63491" name="Rectangle 3"/>
          <p:cNvSpPr>
            <a:spLocks noGrp="1" noChangeArrowheads="1"/>
          </p:cNvSpPr>
          <p:nvPr>
            <p:ph idx="1"/>
          </p:nvPr>
        </p:nvSpPr>
        <p:spPr>
          <a:xfrm>
            <a:off x="457200" y="1612900"/>
            <a:ext cx="8229600" cy="4525963"/>
          </a:xfrm>
        </p:spPr>
        <p:txBody>
          <a:bodyPr/>
          <a:lstStyle/>
          <a:p>
            <a:pPr eaLnBrk="1" hangingPunct="1">
              <a:lnSpc>
                <a:spcPct val="65000"/>
              </a:lnSpc>
              <a:spcAft>
                <a:spcPts val="1800"/>
              </a:spcAft>
              <a:buFontTx/>
              <a:buNone/>
            </a:pPr>
            <a:r>
              <a:rPr lang="en-US" altLang="en-US" sz="2000" b="1"/>
              <a:t>Risk Mitigation Measures for Sellers</a:t>
            </a:r>
          </a:p>
          <a:p>
            <a:pPr eaLnBrk="1" hangingPunct="1">
              <a:lnSpc>
                <a:spcPct val="65000"/>
              </a:lnSpc>
            </a:pPr>
            <a:r>
              <a:rPr lang="en-US" altLang="en-US" sz="2000"/>
              <a:t>Elimination of Network Transmission obligation</a:t>
            </a:r>
          </a:p>
          <a:p>
            <a:pPr eaLnBrk="1" hangingPunct="1">
              <a:lnSpc>
                <a:spcPct val="65000"/>
              </a:lnSpc>
              <a:buFontTx/>
              <a:buNone/>
            </a:pPr>
            <a:endParaRPr lang="en-US" altLang="en-US" sz="2000"/>
          </a:p>
          <a:p>
            <a:pPr eaLnBrk="1" hangingPunct="1">
              <a:lnSpc>
                <a:spcPct val="65000"/>
              </a:lnSpc>
            </a:pPr>
            <a:r>
              <a:rPr lang="en-US" altLang="en-US" sz="2000"/>
              <a:t>Increment/Decrement provisions for mitigation of volume risk due to customer migration</a:t>
            </a:r>
            <a:br>
              <a:rPr lang="en-US" altLang="en-US" sz="2000"/>
            </a:br>
            <a:endParaRPr lang="en-US" altLang="en-US" sz="2000"/>
          </a:p>
          <a:p>
            <a:pPr eaLnBrk="1" hangingPunct="1">
              <a:lnSpc>
                <a:spcPct val="65000"/>
              </a:lnSpc>
            </a:pPr>
            <a:r>
              <a:rPr lang="en-US" altLang="en-US" sz="2000"/>
              <a:t>New Renewable Resource Requirements</a:t>
            </a:r>
          </a:p>
          <a:p>
            <a:pPr lvl="1" eaLnBrk="1" hangingPunct="1">
              <a:lnSpc>
                <a:spcPct val="85000"/>
              </a:lnSpc>
            </a:pPr>
            <a:r>
              <a:rPr lang="en-US" altLang="en-US" sz="2000"/>
              <a:t>If requirements are changed by law, Buyer will pay Seller’s incremental cost, subject to PSC approval, for the balance of the contract year in which the change took place</a:t>
            </a:r>
          </a:p>
          <a:p>
            <a:pPr lvl="1" eaLnBrk="1" hangingPunct="1">
              <a:lnSpc>
                <a:spcPct val="85000"/>
              </a:lnSpc>
            </a:pPr>
            <a:r>
              <a:rPr lang="en-US" altLang="en-US" sz="2000"/>
              <a:t>In subsequent years of a multi-year transaction, seller is not obligated, but may continue to provide any incremental renewable requirement</a:t>
            </a:r>
          </a:p>
          <a:p>
            <a:pPr lvl="1" eaLnBrk="1" hangingPunct="1">
              <a:lnSpc>
                <a:spcPct val="70000"/>
              </a:lnSpc>
            </a:pPr>
            <a:r>
              <a:rPr lang="en-US" altLang="en-US" sz="2000"/>
              <a:t>Subsequent RFPs will pick up the new requirements</a:t>
            </a:r>
          </a:p>
        </p:txBody>
      </p:sp>
      <p:sp>
        <p:nvSpPr>
          <p:cNvPr id="6349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E5C448B-BB63-44F3-B455-C9E543FCF3E6}" type="slidenum">
              <a:rPr lang="en-US" altLang="en-US" sz="1400">
                <a:latin typeface="Times New Roman" panose="02020603050405020304" pitchFamily="18" charset="0"/>
              </a:rPr>
              <a:pPr>
                <a:spcBef>
                  <a:spcPct val="0"/>
                </a:spcBef>
                <a:buFontTx/>
                <a:buNone/>
              </a:pPr>
              <a:t>52</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71438"/>
            <a:ext cx="8229600" cy="1143000"/>
          </a:xfrm>
        </p:spPr>
        <p:txBody>
          <a:bodyPr/>
          <a:lstStyle/>
          <a:p>
            <a:pPr eaLnBrk="1" hangingPunct="1"/>
            <a:r>
              <a:rPr lang="en-US" altLang="en-US" sz="3000"/>
              <a:t>Full Requirements Service Agreement</a:t>
            </a:r>
          </a:p>
        </p:txBody>
      </p:sp>
      <p:sp>
        <p:nvSpPr>
          <p:cNvPr id="64515" name="Rectangle 3"/>
          <p:cNvSpPr>
            <a:spLocks noGrp="1" noChangeArrowheads="1"/>
          </p:cNvSpPr>
          <p:nvPr>
            <p:ph idx="1"/>
          </p:nvPr>
        </p:nvSpPr>
        <p:spPr>
          <a:xfrm>
            <a:off x="366713" y="1595438"/>
            <a:ext cx="8574087" cy="4992687"/>
          </a:xfrm>
        </p:spPr>
        <p:txBody>
          <a:bodyPr/>
          <a:lstStyle/>
          <a:p>
            <a:pPr eaLnBrk="1" hangingPunct="1">
              <a:lnSpc>
                <a:spcPct val="80000"/>
              </a:lnSpc>
              <a:buFontTx/>
              <a:buNone/>
            </a:pPr>
            <a:r>
              <a:rPr lang="en-US" altLang="en-US" sz="2000" b="1"/>
              <a:t>Base Load and Increment Load</a:t>
            </a:r>
          </a:p>
          <a:p>
            <a:pPr eaLnBrk="1" hangingPunct="1">
              <a:lnSpc>
                <a:spcPct val="80000"/>
              </a:lnSpc>
              <a:buFontTx/>
              <a:buNone/>
            </a:pPr>
            <a:endParaRPr lang="en-US" altLang="en-US" sz="2000"/>
          </a:p>
          <a:p>
            <a:pPr eaLnBrk="1" hangingPunct="1">
              <a:lnSpc>
                <a:spcPct val="70000"/>
              </a:lnSpc>
              <a:spcBef>
                <a:spcPct val="15000"/>
              </a:spcBef>
              <a:spcAft>
                <a:spcPct val="15000"/>
              </a:spcAft>
            </a:pPr>
            <a:r>
              <a:rPr lang="en-US" altLang="en-US" sz="2000"/>
              <a:t>An “increment/decrement” concept to mitigate volume risk associated with customer migration for Type I and Residential service:</a:t>
            </a:r>
          </a:p>
          <a:p>
            <a:pPr lvl="1" eaLnBrk="1" hangingPunct="1">
              <a:lnSpc>
                <a:spcPct val="80000"/>
              </a:lnSpc>
              <a:spcBef>
                <a:spcPct val="15000"/>
              </a:spcBef>
              <a:spcAft>
                <a:spcPts val="900"/>
              </a:spcAft>
            </a:pPr>
            <a:r>
              <a:rPr lang="en-US" altLang="en-US" sz="2000"/>
              <a:t>The Base Bid Block Size is established on the first day of power flow</a:t>
            </a:r>
          </a:p>
          <a:p>
            <a:pPr lvl="1" eaLnBrk="1" hangingPunct="1">
              <a:lnSpc>
                <a:spcPct val="80000"/>
              </a:lnSpc>
              <a:spcBef>
                <a:spcPct val="15000"/>
              </a:spcBef>
              <a:spcAft>
                <a:spcPts val="900"/>
              </a:spcAft>
            </a:pPr>
            <a:r>
              <a:rPr lang="en-US" altLang="en-US" sz="2000"/>
              <a:t>Thresholds for the difference between the daily block size and Base Bid Block Size:  inc = +5MW, dec = -3MW</a:t>
            </a:r>
          </a:p>
          <a:p>
            <a:pPr lvl="1" eaLnBrk="1" hangingPunct="1">
              <a:lnSpc>
                <a:spcPct val="80000"/>
              </a:lnSpc>
              <a:spcBef>
                <a:spcPct val="15000"/>
              </a:spcBef>
              <a:spcAft>
                <a:spcPts val="900"/>
              </a:spcAft>
            </a:pPr>
            <a:r>
              <a:rPr lang="en-US" altLang="en-US" sz="2000"/>
              <a:t>Upon trigger of an inc, inc load = load above Base Bid Block Size + 5MW</a:t>
            </a:r>
          </a:p>
          <a:p>
            <a:pPr lvl="1" eaLnBrk="1" hangingPunct="1">
              <a:lnSpc>
                <a:spcPct val="80000"/>
              </a:lnSpc>
              <a:spcBef>
                <a:spcPct val="15000"/>
              </a:spcBef>
              <a:spcAft>
                <a:spcPts val="900"/>
              </a:spcAft>
            </a:pPr>
            <a:r>
              <a:rPr lang="en-US" altLang="en-US" sz="2000"/>
              <a:t>Upon trigger of a dec, Base Bid Block Size is ratcheted down in increments of 3MW with more than one reduction per day allowed</a:t>
            </a:r>
          </a:p>
          <a:p>
            <a:pPr lvl="1" eaLnBrk="1" hangingPunct="1">
              <a:lnSpc>
                <a:spcPct val="70000"/>
              </a:lnSpc>
              <a:spcBef>
                <a:spcPct val="15000"/>
              </a:spcBef>
              <a:spcAft>
                <a:spcPct val="15000"/>
              </a:spcAft>
              <a:buFontTx/>
              <a:buNone/>
            </a:pPr>
            <a:endParaRPr lang="en-US" altLang="en-US" sz="2000"/>
          </a:p>
          <a:p>
            <a:pPr eaLnBrk="1" hangingPunct="1">
              <a:lnSpc>
                <a:spcPct val="70000"/>
              </a:lnSpc>
              <a:spcBef>
                <a:spcPct val="15000"/>
              </a:spcBef>
              <a:spcAft>
                <a:spcPct val="15000"/>
              </a:spcAft>
            </a:pPr>
            <a:r>
              <a:rPr lang="en-US" altLang="en-US" sz="2000"/>
              <a:t>Buyer has the increment load obligation</a:t>
            </a:r>
          </a:p>
        </p:txBody>
      </p:sp>
      <p:sp>
        <p:nvSpPr>
          <p:cNvPr id="6451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41F02A1-9DCF-4CAC-876A-5135C259CCF3}" type="slidenum">
              <a:rPr lang="en-US" altLang="en-US" sz="1400">
                <a:latin typeface="Times New Roman" panose="02020603050405020304" pitchFamily="18" charset="0"/>
              </a:rPr>
              <a:pPr>
                <a:spcBef>
                  <a:spcPct val="0"/>
                </a:spcBef>
                <a:buFontTx/>
                <a:buNone/>
              </a:pPr>
              <a:t>53</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03213" y="190500"/>
            <a:ext cx="8424862" cy="914400"/>
          </a:xfrm>
        </p:spPr>
        <p:txBody>
          <a:bodyPr/>
          <a:lstStyle/>
          <a:p>
            <a:pPr eaLnBrk="1" hangingPunct="1"/>
            <a:r>
              <a:rPr lang="en-US" altLang="en-US" sz="3000"/>
              <a:t>Full Requirements Service Agreement</a:t>
            </a:r>
            <a:endParaRPr lang="en-US" altLang="en-US" sz="3000" b="1"/>
          </a:p>
        </p:txBody>
      </p:sp>
      <p:sp>
        <p:nvSpPr>
          <p:cNvPr id="6553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B8604BE-331D-4747-A5F1-B85A0B2D3A2B}" type="slidenum">
              <a:rPr lang="en-US" altLang="en-US" sz="1400">
                <a:latin typeface="Times New Roman" panose="02020603050405020304" pitchFamily="18" charset="0"/>
              </a:rPr>
              <a:pPr>
                <a:spcBef>
                  <a:spcPct val="0"/>
                </a:spcBef>
                <a:buFontTx/>
                <a:buNone/>
              </a:pPr>
              <a:t>54</a:t>
            </a:fld>
            <a:endParaRPr lang="en-US" altLang="en-US" sz="1400">
              <a:latin typeface="Times New Roman" panose="02020603050405020304" pitchFamily="18" charset="0"/>
            </a:endParaRPr>
          </a:p>
        </p:txBody>
      </p:sp>
      <p:sp>
        <p:nvSpPr>
          <p:cNvPr id="65540" name="Text Box 3"/>
          <p:cNvSpPr txBox="1">
            <a:spLocks noChangeArrowheads="1"/>
          </p:cNvSpPr>
          <p:nvPr/>
        </p:nvSpPr>
        <p:spPr bwMode="auto">
          <a:xfrm>
            <a:off x="3695700" y="2097088"/>
            <a:ext cx="5448300" cy="244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b="1" u="sng">
                <a:latin typeface="Times New Roman" panose="02020603050405020304" pitchFamily="18" charset="0"/>
              </a:rPr>
              <a:t>Condition</a:t>
            </a:r>
            <a:r>
              <a:rPr lang="en-US" altLang="en-US" sz="1600">
                <a:latin typeface="Times New Roman" panose="02020603050405020304" pitchFamily="18" charset="0"/>
              </a:rPr>
              <a:t>			</a:t>
            </a:r>
            <a:r>
              <a:rPr lang="en-US" altLang="en-US" sz="1600" b="1" u="sng">
                <a:latin typeface="Times New Roman" panose="02020603050405020304" pitchFamily="18" charset="0"/>
              </a:rPr>
              <a:t>Seller’s Price</a:t>
            </a:r>
          </a:p>
          <a:p>
            <a:pPr>
              <a:lnSpc>
                <a:spcPct val="40000"/>
              </a:lnSpc>
              <a:spcBef>
                <a:spcPct val="50000"/>
              </a:spcBef>
              <a:buFontTx/>
              <a:buNone/>
            </a:pPr>
            <a:r>
              <a:rPr lang="en-US" altLang="en-US" sz="1600">
                <a:latin typeface="Times New Roman" panose="02020603050405020304" pitchFamily="18" charset="0"/>
              </a:rPr>
              <a:t>•  Load anywhere 		</a:t>
            </a:r>
            <a:r>
              <a:rPr lang="en-US" altLang="en-US" sz="1600">
                <a:latin typeface="Times New Roman" panose="02020603050405020304" pitchFamily="18" charset="0"/>
                <a:sym typeface="Symbol" panose="05050102010706020507" pitchFamily="18" charset="2"/>
              </a:rPr>
              <a:t>All load @ bid price</a:t>
            </a:r>
          </a:p>
          <a:p>
            <a:pPr>
              <a:lnSpc>
                <a:spcPct val="40000"/>
              </a:lnSpc>
              <a:spcBef>
                <a:spcPct val="50000"/>
              </a:spcBef>
              <a:buFontTx/>
              <a:buNone/>
            </a:pPr>
            <a:r>
              <a:rPr lang="en-US" altLang="en-US" sz="1600">
                <a:latin typeface="Times New Roman" panose="02020603050405020304" pitchFamily="18" charset="0"/>
                <a:sym typeface="Symbol" panose="05050102010706020507" pitchFamily="18" charset="2"/>
              </a:rPr>
              <a:t>   </a:t>
            </a:r>
            <a:r>
              <a:rPr lang="en-US" altLang="en-US" sz="1600">
                <a:latin typeface="Times New Roman" panose="02020603050405020304" pitchFamily="18" charset="0"/>
              </a:rPr>
              <a:t>within dead band</a:t>
            </a:r>
            <a:endParaRPr lang="en-US" altLang="en-US" sz="1600">
              <a:latin typeface="Times New Roman" panose="02020603050405020304" pitchFamily="18" charset="0"/>
              <a:sym typeface="Symbol" panose="05050102010706020507" pitchFamily="18" charset="2"/>
            </a:endParaRPr>
          </a:p>
          <a:p>
            <a:pPr>
              <a:lnSpc>
                <a:spcPct val="20000"/>
              </a:lnSpc>
              <a:spcBef>
                <a:spcPct val="50000"/>
              </a:spcBef>
              <a:buFontTx/>
              <a:buNone/>
            </a:pPr>
            <a:endParaRPr lang="en-US" altLang="en-US" sz="1600">
              <a:latin typeface="Times New Roman" panose="02020603050405020304" pitchFamily="18" charset="0"/>
              <a:sym typeface="Symbol" panose="05050102010706020507" pitchFamily="18" charset="2"/>
            </a:endParaRPr>
          </a:p>
          <a:p>
            <a:pPr>
              <a:lnSpc>
                <a:spcPct val="40000"/>
              </a:lnSpc>
              <a:spcBef>
                <a:spcPct val="50000"/>
              </a:spcBef>
              <a:buFontTx/>
              <a:buNone/>
            </a:pPr>
            <a:r>
              <a:rPr lang="en-US" altLang="en-US" sz="1600">
                <a:latin typeface="Times New Roman" panose="02020603050405020304" pitchFamily="18" charset="0"/>
                <a:sym typeface="Symbol" panose="05050102010706020507" pitchFamily="18" charset="2"/>
              </a:rPr>
              <a:t>•  Load above 		</a:t>
            </a:r>
            <a:r>
              <a:rPr lang="en-US" altLang="en-US" sz="1600" b="1">
                <a:latin typeface="Times New Roman" panose="02020603050405020304" pitchFamily="18" charset="0"/>
                <a:sym typeface="Symbol" panose="05050102010706020507" pitchFamily="18" charset="2"/>
              </a:rPr>
              <a:t>55 MW @ bid price</a:t>
            </a:r>
          </a:p>
          <a:p>
            <a:pPr>
              <a:lnSpc>
                <a:spcPct val="40000"/>
              </a:lnSpc>
              <a:spcBef>
                <a:spcPct val="50000"/>
              </a:spcBef>
              <a:buFontTx/>
              <a:buNone/>
            </a:pPr>
            <a:r>
              <a:rPr lang="en-US" altLang="en-US" sz="1600">
                <a:latin typeface="Times New Roman" panose="02020603050405020304" pitchFamily="18" charset="0"/>
                <a:sym typeface="Symbol" panose="05050102010706020507" pitchFamily="18" charset="2"/>
              </a:rPr>
              <a:t>   dead band		 </a:t>
            </a:r>
            <a:r>
              <a:rPr lang="en-US" altLang="en-US" sz="1600" b="1">
                <a:latin typeface="Times New Roman" panose="02020603050405020304" pitchFamily="18" charset="0"/>
                <a:sym typeface="Symbol" panose="05050102010706020507" pitchFamily="18" charset="2"/>
              </a:rPr>
              <a:t>2 MW @ Buyer’s obligation</a:t>
            </a:r>
          </a:p>
          <a:p>
            <a:pPr>
              <a:lnSpc>
                <a:spcPct val="40000"/>
              </a:lnSpc>
              <a:spcBef>
                <a:spcPct val="50000"/>
              </a:spcBef>
              <a:buFontTx/>
              <a:buNone/>
            </a:pPr>
            <a:r>
              <a:rPr lang="en-US" altLang="en-US" sz="1600">
                <a:latin typeface="Times New Roman" panose="02020603050405020304" pitchFamily="18" charset="0"/>
                <a:sym typeface="Symbol" panose="05050102010706020507" pitchFamily="18" charset="2"/>
              </a:rPr>
              <a:t>   (e.g. 57 MW)</a:t>
            </a:r>
          </a:p>
          <a:p>
            <a:pPr>
              <a:lnSpc>
                <a:spcPct val="20000"/>
              </a:lnSpc>
              <a:spcBef>
                <a:spcPct val="50000"/>
              </a:spcBef>
              <a:buFontTx/>
              <a:buNone/>
            </a:pPr>
            <a:endParaRPr lang="en-US" altLang="en-US" sz="1600">
              <a:latin typeface="Times New Roman" panose="02020603050405020304" pitchFamily="18" charset="0"/>
              <a:sym typeface="Symbol" panose="05050102010706020507" pitchFamily="18" charset="2"/>
            </a:endParaRPr>
          </a:p>
          <a:p>
            <a:pPr>
              <a:lnSpc>
                <a:spcPct val="40000"/>
              </a:lnSpc>
              <a:spcBef>
                <a:spcPct val="50000"/>
              </a:spcBef>
              <a:buFontTx/>
              <a:buNone/>
            </a:pPr>
            <a:r>
              <a:rPr lang="en-US" altLang="en-US" sz="1600">
                <a:latin typeface="Times New Roman" panose="02020603050405020304" pitchFamily="18" charset="0"/>
                <a:sym typeface="Symbol" panose="05050102010706020507" pitchFamily="18" charset="2"/>
              </a:rPr>
              <a:t>•  Load reaches 		 All load @ bid price</a:t>
            </a:r>
          </a:p>
          <a:p>
            <a:pPr>
              <a:lnSpc>
                <a:spcPct val="40000"/>
              </a:lnSpc>
              <a:spcBef>
                <a:spcPct val="50000"/>
              </a:spcBef>
              <a:buFontTx/>
              <a:buNone/>
            </a:pPr>
            <a:r>
              <a:rPr lang="en-US" altLang="en-US" sz="1600">
                <a:latin typeface="Times New Roman" panose="02020603050405020304" pitchFamily="18" charset="0"/>
                <a:sym typeface="Symbol" panose="05050102010706020507" pitchFamily="18" charset="2"/>
              </a:rPr>
              <a:t>    lower band</a:t>
            </a:r>
          </a:p>
          <a:p>
            <a:pPr>
              <a:lnSpc>
                <a:spcPct val="40000"/>
              </a:lnSpc>
              <a:spcBef>
                <a:spcPct val="50000"/>
              </a:spcBef>
              <a:buFontTx/>
              <a:buNone/>
            </a:pPr>
            <a:r>
              <a:rPr lang="en-US" altLang="en-US" sz="1600">
                <a:latin typeface="Times New Roman" panose="02020603050405020304" pitchFamily="18" charset="0"/>
                <a:sym typeface="Symbol" panose="05050102010706020507" pitchFamily="18" charset="2"/>
              </a:rPr>
              <a:t>    (e.g. 47 MW)</a:t>
            </a:r>
            <a:endParaRPr lang="en-US" altLang="en-US" sz="1800">
              <a:latin typeface="Times New Roman" panose="02020603050405020304" pitchFamily="18" charset="0"/>
              <a:sym typeface="Symbol" panose="05050102010706020507" pitchFamily="18" charset="2"/>
            </a:endParaRPr>
          </a:p>
        </p:txBody>
      </p:sp>
      <p:sp>
        <p:nvSpPr>
          <p:cNvPr id="65541" name="Rectangle 4"/>
          <p:cNvSpPr>
            <a:spLocks noChangeArrowheads="1"/>
          </p:cNvSpPr>
          <p:nvPr/>
        </p:nvSpPr>
        <p:spPr bwMode="auto">
          <a:xfrm>
            <a:off x="1697038" y="2805113"/>
            <a:ext cx="895350" cy="1196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65542" name="Rectangle 5"/>
          <p:cNvSpPr>
            <a:spLocks noChangeArrowheads="1"/>
          </p:cNvSpPr>
          <p:nvPr/>
        </p:nvSpPr>
        <p:spPr bwMode="auto">
          <a:xfrm>
            <a:off x="1697038" y="2270125"/>
            <a:ext cx="895350" cy="779463"/>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65543" name="Text Box 6"/>
          <p:cNvSpPr txBox="1">
            <a:spLocks noChangeArrowheads="1"/>
          </p:cNvSpPr>
          <p:nvPr/>
        </p:nvSpPr>
        <p:spPr bwMode="auto">
          <a:xfrm>
            <a:off x="2913063" y="2405063"/>
            <a:ext cx="6350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25000"/>
              </a:spcBef>
              <a:buFontTx/>
              <a:buNone/>
            </a:pPr>
            <a:r>
              <a:rPr lang="en-US" altLang="en-US" sz="1500">
                <a:latin typeface="Times New Roman" panose="02020603050405020304" pitchFamily="18" charset="0"/>
              </a:rPr>
              <a:t>dead </a:t>
            </a:r>
          </a:p>
          <a:p>
            <a:pPr>
              <a:lnSpc>
                <a:spcPct val="50000"/>
              </a:lnSpc>
              <a:spcBef>
                <a:spcPct val="25000"/>
              </a:spcBef>
              <a:buFontTx/>
              <a:buNone/>
            </a:pPr>
            <a:r>
              <a:rPr lang="en-US" altLang="en-US" sz="1500">
                <a:latin typeface="Times New Roman" panose="02020603050405020304" pitchFamily="18" charset="0"/>
              </a:rPr>
              <a:t>band</a:t>
            </a:r>
          </a:p>
        </p:txBody>
      </p:sp>
      <p:sp>
        <p:nvSpPr>
          <p:cNvPr id="65544" name="Text Box 7"/>
          <p:cNvSpPr txBox="1">
            <a:spLocks noChangeArrowheads="1"/>
          </p:cNvSpPr>
          <p:nvPr/>
        </p:nvSpPr>
        <p:spPr bwMode="auto">
          <a:xfrm>
            <a:off x="173038" y="2646363"/>
            <a:ext cx="13255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200">
                <a:latin typeface="Times New Roman" panose="02020603050405020304" pitchFamily="18" charset="0"/>
              </a:rPr>
              <a:t>50 MW  base load</a:t>
            </a:r>
            <a:endParaRPr lang="en-US" altLang="en-US" sz="2400">
              <a:latin typeface="Times New Roman" panose="02020603050405020304" pitchFamily="18" charset="0"/>
            </a:endParaRPr>
          </a:p>
        </p:txBody>
      </p:sp>
      <p:sp>
        <p:nvSpPr>
          <p:cNvPr id="65545" name="Text Box 8"/>
          <p:cNvSpPr txBox="1">
            <a:spLocks noChangeArrowheads="1"/>
          </p:cNvSpPr>
          <p:nvPr/>
        </p:nvSpPr>
        <p:spPr bwMode="auto">
          <a:xfrm>
            <a:off x="719138" y="2878138"/>
            <a:ext cx="850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200">
                <a:latin typeface="Times New Roman" panose="02020603050405020304" pitchFamily="18" charset="0"/>
              </a:rPr>
              <a:t>47 MW</a:t>
            </a:r>
          </a:p>
        </p:txBody>
      </p:sp>
      <p:sp>
        <p:nvSpPr>
          <p:cNvPr id="65546" name="Text Box 9"/>
          <p:cNvSpPr txBox="1">
            <a:spLocks noChangeArrowheads="1"/>
          </p:cNvSpPr>
          <p:nvPr/>
        </p:nvSpPr>
        <p:spPr bwMode="auto">
          <a:xfrm>
            <a:off x="728663" y="2141538"/>
            <a:ext cx="850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200">
                <a:latin typeface="Times New Roman" panose="02020603050405020304" pitchFamily="18" charset="0"/>
              </a:rPr>
              <a:t>55 MW</a:t>
            </a:r>
          </a:p>
        </p:txBody>
      </p:sp>
      <p:sp>
        <p:nvSpPr>
          <p:cNvPr id="65547" name="Line 10"/>
          <p:cNvSpPr>
            <a:spLocks noChangeShapeType="1"/>
          </p:cNvSpPr>
          <p:nvPr/>
        </p:nvSpPr>
        <p:spPr bwMode="auto">
          <a:xfrm>
            <a:off x="1384300" y="28067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48" name="Line 11"/>
          <p:cNvSpPr>
            <a:spLocks noChangeShapeType="1"/>
          </p:cNvSpPr>
          <p:nvPr/>
        </p:nvSpPr>
        <p:spPr bwMode="auto">
          <a:xfrm>
            <a:off x="1382713" y="3052763"/>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49" name="Line 12"/>
          <p:cNvSpPr>
            <a:spLocks noChangeShapeType="1"/>
          </p:cNvSpPr>
          <p:nvPr/>
        </p:nvSpPr>
        <p:spPr bwMode="auto">
          <a:xfrm>
            <a:off x="1370013" y="22860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50" name="Text Box 13"/>
          <p:cNvSpPr txBox="1">
            <a:spLocks noChangeArrowheads="1"/>
          </p:cNvSpPr>
          <p:nvPr/>
        </p:nvSpPr>
        <p:spPr bwMode="auto">
          <a:xfrm>
            <a:off x="754063" y="4406900"/>
            <a:ext cx="850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200">
                <a:latin typeface="Times New Roman" panose="02020603050405020304" pitchFamily="18" charset="0"/>
              </a:rPr>
              <a:t>52 MW</a:t>
            </a:r>
          </a:p>
        </p:txBody>
      </p:sp>
      <p:sp>
        <p:nvSpPr>
          <p:cNvPr id="65551" name="Text Box 14"/>
          <p:cNvSpPr txBox="1">
            <a:spLocks noChangeArrowheads="1"/>
          </p:cNvSpPr>
          <p:nvPr/>
        </p:nvSpPr>
        <p:spPr bwMode="auto">
          <a:xfrm>
            <a:off x="0" y="4870450"/>
            <a:ext cx="15732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200">
                <a:latin typeface="Times New Roman" panose="02020603050405020304" pitchFamily="18" charset="0"/>
              </a:rPr>
              <a:t>    47 MW  base load</a:t>
            </a:r>
            <a:endParaRPr lang="en-US" altLang="en-US" sz="2400">
              <a:latin typeface="Times New Roman" panose="02020603050405020304" pitchFamily="18" charset="0"/>
            </a:endParaRPr>
          </a:p>
        </p:txBody>
      </p:sp>
      <p:sp>
        <p:nvSpPr>
          <p:cNvPr id="65552" name="Text Box 15"/>
          <p:cNvSpPr txBox="1">
            <a:spLocks noChangeArrowheads="1"/>
          </p:cNvSpPr>
          <p:nvPr/>
        </p:nvSpPr>
        <p:spPr bwMode="auto">
          <a:xfrm>
            <a:off x="711200" y="5200650"/>
            <a:ext cx="850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200">
                <a:latin typeface="Times New Roman" panose="02020603050405020304" pitchFamily="18" charset="0"/>
              </a:rPr>
              <a:t>44 MW</a:t>
            </a:r>
          </a:p>
        </p:txBody>
      </p:sp>
      <p:sp>
        <p:nvSpPr>
          <p:cNvPr id="65553" name="Line 16"/>
          <p:cNvSpPr>
            <a:spLocks noChangeShapeType="1"/>
          </p:cNvSpPr>
          <p:nvPr/>
        </p:nvSpPr>
        <p:spPr bwMode="auto">
          <a:xfrm>
            <a:off x="1373188" y="5013325"/>
            <a:ext cx="3032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54" name="Line 17"/>
          <p:cNvSpPr>
            <a:spLocks noChangeShapeType="1"/>
          </p:cNvSpPr>
          <p:nvPr/>
        </p:nvSpPr>
        <p:spPr bwMode="auto">
          <a:xfrm>
            <a:off x="1385888" y="5318125"/>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55" name="Text Box 18"/>
          <p:cNvSpPr txBox="1">
            <a:spLocks noChangeArrowheads="1"/>
          </p:cNvSpPr>
          <p:nvPr/>
        </p:nvSpPr>
        <p:spPr bwMode="auto">
          <a:xfrm>
            <a:off x="1655763" y="4005263"/>
            <a:ext cx="10255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US" altLang="en-US" sz="1200">
                <a:latin typeface="Times New Roman" panose="02020603050405020304" pitchFamily="18" charset="0"/>
              </a:rPr>
              <a:t>Bid Block</a:t>
            </a:r>
            <a:endParaRPr lang="en-US" altLang="en-US" sz="2400">
              <a:latin typeface="Times New Roman" panose="02020603050405020304" pitchFamily="18" charset="0"/>
            </a:endParaRPr>
          </a:p>
        </p:txBody>
      </p:sp>
      <p:sp>
        <p:nvSpPr>
          <p:cNvPr id="65556" name="Text Box 19"/>
          <p:cNvSpPr txBox="1">
            <a:spLocks noChangeArrowheads="1"/>
          </p:cNvSpPr>
          <p:nvPr/>
        </p:nvSpPr>
        <p:spPr bwMode="auto">
          <a:xfrm>
            <a:off x="1614488" y="6189663"/>
            <a:ext cx="10255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50000"/>
              </a:spcBef>
              <a:buFontTx/>
              <a:buNone/>
            </a:pPr>
            <a:r>
              <a:rPr lang="en-US" altLang="en-US" sz="1200">
                <a:latin typeface="Times New Roman" panose="02020603050405020304" pitchFamily="18" charset="0"/>
              </a:rPr>
              <a:t>  Bid Block</a:t>
            </a:r>
            <a:endParaRPr lang="en-US" altLang="en-US" sz="2400">
              <a:latin typeface="Times New Roman" panose="02020603050405020304" pitchFamily="18" charset="0"/>
            </a:endParaRPr>
          </a:p>
        </p:txBody>
      </p:sp>
      <p:sp>
        <p:nvSpPr>
          <p:cNvPr id="65557" name="Line 20"/>
          <p:cNvSpPr>
            <a:spLocks noChangeShapeType="1"/>
          </p:cNvSpPr>
          <p:nvPr/>
        </p:nvSpPr>
        <p:spPr bwMode="auto">
          <a:xfrm>
            <a:off x="1371600" y="4549775"/>
            <a:ext cx="30321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58" name="Rectangle 21"/>
          <p:cNvSpPr>
            <a:spLocks noChangeArrowheads="1"/>
          </p:cNvSpPr>
          <p:nvPr/>
        </p:nvSpPr>
        <p:spPr bwMode="auto">
          <a:xfrm>
            <a:off x="1700213" y="4543425"/>
            <a:ext cx="895350" cy="779463"/>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65559" name="Text Box 22"/>
          <p:cNvSpPr txBox="1">
            <a:spLocks noChangeArrowheads="1"/>
          </p:cNvSpPr>
          <p:nvPr/>
        </p:nvSpPr>
        <p:spPr bwMode="auto">
          <a:xfrm>
            <a:off x="2914650" y="4703763"/>
            <a:ext cx="633413"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75000"/>
              </a:lnSpc>
              <a:buFontTx/>
              <a:buNone/>
            </a:pPr>
            <a:r>
              <a:rPr lang="en-US" altLang="en-US" sz="1500">
                <a:latin typeface="Times New Roman" panose="02020603050405020304" pitchFamily="18" charset="0"/>
              </a:rPr>
              <a:t>dead </a:t>
            </a:r>
          </a:p>
          <a:p>
            <a:pPr>
              <a:lnSpc>
                <a:spcPct val="50000"/>
              </a:lnSpc>
              <a:buFontTx/>
              <a:buNone/>
            </a:pPr>
            <a:r>
              <a:rPr lang="en-US" altLang="en-US" sz="1500">
                <a:latin typeface="Times New Roman" panose="02020603050405020304" pitchFamily="18" charset="0"/>
              </a:rPr>
              <a:t>band</a:t>
            </a:r>
          </a:p>
        </p:txBody>
      </p:sp>
      <p:sp>
        <p:nvSpPr>
          <p:cNvPr id="65560" name="Line 23"/>
          <p:cNvSpPr>
            <a:spLocks noChangeShapeType="1"/>
          </p:cNvSpPr>
          <p:nvPr/>
        </p:nvSpPr>
        <p:spPr bwMode="auto">
          <a:xfrm>
            <a:off x="5613400" y="3260725"/>
            <a:ext cx="5349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61" name="Line 24"/>
          <p:cNvSpPr>
            <a:spLocks noChangeShapeType="1"/>
          </p:cNvSpPr>
          <p:nvPr/>
        </p:nvSpPr>
        <p:spPr bwMode="auto">
          <a:xfrm>
            <a:off x="5630863" y="2520950"/>
            <a:ext cx="533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62" name="Line 25"/>
          <p:cNvSpPr>
            <a:spLocks noChangeShapeType="1"/>
          </p:cNvSpPr>
          <p:nvPr/>
        </p:nvSpPr>
        <p:spPr bwMode="auto">
          <a:xfrm>
            <a:off x="5643563" y="3968750"/>
            <a:ext cx="534987"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63" name="Text Box 26"/>
          <p:cNvSpPr txBox="1">
            <a:spLocks noChangeArrowheads="1"/>
          </p:cNvSpPr>
          <p:nvPr/>
        </p:nvSpPr>
        <p:spPr bwMode="auto">
          <a:xfrm>
            <a:off x="3640138" y="4941888"/>
            <a:ext cx="357822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1600">
                <a:latin typeface="Times New Roman" panose="02020603050405020304" pitchFamily="18" charset="0"/>
                <a:sym typeface="Symbol" panose="05050102010706020507" pitchFamily="18" charset="2"/>
              </a:rPr>
              <a:t>•  B</a:t>
            </a:r>
            <a:r>
              <a:rPr lang="en-US" altLang="en-US" sz="1600">
                <a:latin typeface="Times New Roman" panose="02020603050405020304" pitchFamily="18" charset="0"/>
              </a:rPr>
              <a:t>ase load  adjusted down to 47 MW </a:t>
            </a:r>
          </a:p>
          <a:p>
            <a:pPr>
              <a:lnSpc>
                <a:spcPct val="40000"/>
              </a:lnSpc>
              <a:spcBef>
                <a:spcPct val="50000"/>
              </a:spcBef>
              <a:buFontTx/>
              <a:buNone/>
            </a:pPr>
            <a:r>
              <a:rPr lang="en-US" altLang="en-US" sz="1600">
                <a:latin typeface="Times New Roman" panose="02020603050405020304" pitchFamily="18" charset="0"/>
              </a:rPr>
              <a:t>   and new dead band established</a:t>
            </a:r>
          </a:p>
        </p:txBody>
      </p:sp>
      <p:sp>
        <p:nvSpPr>
          <p:cNvPr id="65564" name="Rectangle 27"/>
          <p:cNvSpPr>
            <a:spLocks noChangeArrowheads="1"/>
          </p:cNvSpPr>
          <p:nvPr/>
        </p:nvSpPr>
        <p:spPr bwMode="auto">
          <a:xfrm>
            <a:off x="1697038" y="5033963"/>
            <a:ext cx="895350" cy="11525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65565" name="AutoShape 28"/>
          <p:cNvSpPr>
            <a:spLocks/>
          </p:cNvSpPr>
          <p:nvPr/>
        </p:nvSpPr>
        <p:spPr bwMode="auto">
          <a:xfrm>
            <a:off x="2665413" y="4541838"/>
            <a:ext cx="261937" cy="777875"/>
          </a:xfrm>
          <a:prstGeom prst="rightBrace">
            <a:avLst>
              <a:gd name="adj1" fmla="val 2474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65566" name="AutoShape 29"/>
          <p:cNvSpPr>
            <a:spLocks/>
          </p:cNvSpPr>
          <p:nvPr/>
        </p:nvSpPr>
        <p:spPr bwMode="auto">
          <a:xfrm>
            <a:off x="2687638" y="2270125"/>
            <a:ext cx="263525" cy="777875"/>
          </a:xfrm>
          <a:prstGeom prst="rightBrace">
            <a:avLst>
              <a:gd name="adj1" fmla="val 2459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68640" name="Text Box 30"/>
          <p:cNvSpPr txBox="1">
            <a:spLocks noChangeArrowheads="1"/>
          </p:cNvSpPr>
          <p:nvPr/>
        </p:nvSpPr>
        <p:spPr bwMode="auto">
          <a:xfrm>
            <a:off x="368300" y="1587500"/>
            <a:ext cx="67437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r>
              <a:rPr lang="en-US" sz="2000" b="1" dirty="0">
                <a:latin typeface="+mn-lt"/>
              </a:rPr>
              <a:t>Base Load and Increment Load Example</a:t>
            </a:r>
          </a:p>
        </p:txBody>
      </p:sp>
      <p:sp>
        <p:nvSpPr>
          <p:cNvPr id="33"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71438"/>
            <a:ext cx="8229600" cy="1143000"/>
          </a:xfrm>
        </p:spPr>
        <p:txBody>
          <a:bodyPr/>
          <a:lstStyle/>
          <a:p>
            <a:pPr eaLnBrk="1" hangingPunct="1"/>
            <a:r>
              <a:rPr lang="en-US" altLang="en-US" sz="3000"/>
              <a:t>Full Requirements Service Agreement</a:t>
            </a:r>
          </a:p>
        </p:txBody>
      </p:sp>
      <p:sp>
        <p:nvSpPr>
          <p:cNvPr id="66563" name="Rectangle 3"/>
          <p:cNvSpPr>
            <a:spLocks noGrp="1" noChangeArrowheads="1"/>
          </p:cNvSpPr>
          <p:nvPr>
            <p:ph idx="1"/>
          </p:nvPr>
        </p:nvSpPr>
        <p:spPr>
          <a:xfrm>
            <a:off x="596900" y="1600200"/>
            <a:ext cx="7772400" cy="4368800"/>
          </a:xfrm>
        </p:spPr>
        <p:txBody>
          <a:bodyPr/>
          <a:lstStyle/>
          <a:p>
            <a:pPr eaLnBrk="1" hangingPunct="1">
              <a:buFontTx/>
              <a:buNone/>
            </a:pPr>
            <a:r>
              <a:rPr lang="en-US" altLang="en-US" sz="2000" b="1"/>
              <a:t>Billing and Settlement</a:t>
            </a:r>
          </a:p>
          <a:p>
            <a:pPr eaLnBrk="1" hangingPunct="1"/>
            <a:r>
              <a:rPr lang="en-US" altLang="en-US" sz="2000"/>
              <a:t>Buyer will develop and deliver incremental weekly and monthly invoices to the Seller consistent with PJM settlement dates</a:t>
            </a:r>
          </a:p>
          <a:p>
            <a:pPr eaLnBrk="1" hangingPunct="1"/>
            <a:r>
              <a:rPr lang="en-US" altLang="en-US" sz="2000"/>
              <a:t>Buyer will pay Seller by electronic funds transfer by 12:00 p.m. on the PJM settlement date</a:t>
            </a:r>
          </a:p>
          <a:p>
            <a:pPr eaLnBrk="1" hangingPunct="1"/>
            <a:r>
              <a:rPr lang="en-US" altLang="en-US" sz="2000"/>
              <a:t>Seller is responsible for its settlements with PJM for base load obligations only</a:t>
            </a:r>
          </a:p>
          <a:p>
            <a:pPr eaLnBrk="1" hangingPunct="1"/>
            <a:r>
              <a:rPr lang="en-US" altLang="en-US" sz="2000"/>
              <a:t>Buyer is responsible for settlements with PJM for incremental load obligations</a:t>
            </a:r>
          </a:p>
        </p:txBody>
      </p:sp>
      <p:sp>
        <p:nvSpPr>
          <p:cNvPr id="6656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F5B12F3-A851-42C7-83BD-978EA5989392}" type="slidenum">
              <a:rPr lang="en-US" altLang="en-US" sz="1400">
                <a:latin typeface="Times New Roman" panose="02020603050405020304" pitchFamily="18" charset="0"/>
              </a:rPr>
              <a:pPr>
                <a:spcBef>
                  <a:spcPct val="0"/>
                </a:spcBef>
                <a:buFontTx/>
                <a:buNone/>
              </a:pPr>
              <a:t>55</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71438"/>
            <a:ext cx="8229600" cy="1143000"/>
          </a:xfrm>
        </p:spPr>
        <p:txBody>
          <a:bodyPr/>
          <a:lstStyle/>
          <a:p>
            <a:pPr eaLnBrk="1" hangingPunct="1"/>
            <a:r>
              <a:rPr lang="en-US" altLang="en-US" sz="3000"/>
              <a:t>Full Requirements Service Agreement</a:t>
            </a:r>
          </a:p>
        </p:txBody>
      </p:sp>
      <p:sp>
        <p:nvSpPr>
          <p:cNvPr id="67587" name="Rectangle 3"/>
          <p:cNvSpPr>
            <a:spLocks noGrp="1" noChangeArrowheads="1"/>
          </p:cNvSpPr>
          <p:nvPr>
            <p:ph idx="1"/>
          </p:nvPr>
        </p:nvSpPr>
        <p:spPr>
          <a:xfrm>
            <a:off x="431800" y="1600200"/>
            <a:ext cx="8375650" cy="5029200"/>
          </a:xfrm>
        </p:spPr>
        <p:txBody>
          <a:bodyPr/>
          <a:lstStyle/>
          <a:p>
            <a:pPr eaLnBrk="1" hangingPunct="1">
              <a:lnSpc>
                <a:spcPct val="65000"/>
              </a:lnSpc>
              <a:buFontTx/>
              <a:buNone/>
            </a:pPr>
            <a:r>
              <a:rPr lang="en-US" altLang="en-US" sz="2000" b="1" dirty="0"/>
              <a:t>Performance Assurance</a:t>
            </a:r>
          </a:p>
          <a:p>
            <a:pPr eaLnBrk="1" hangingPunct="1">
              <a:lnSpc>
                <a:spcPct val="65000"/>
              </a:lnSpc>
              <a:spcBef>
                <a:spcPct val="10000"/>
              </a:spcBef>
              <a:spcAft>
                <a:spcPct val="10000"/>
              </a:spcAft>
            </a:pPr>
            <a:r>
              <a:rPr lang="en-US" altLang="en-US" sz="2000" dirty="0"/>
              <a:t>Security against Seller’s default</a:t>
            </a:r>
          </a:p>
          <a:p>
            <a:pPr eaLnBrk="1" hangingPunct="1">
              <a:lnSpc>
                <a:spcPct val="65000"/>
              </a:lnSpc>
              <a:spcBef>
                <a:spcPct val="10000"/>
              </a:spcBef>
              <a:spcAft>
                <a:spcPct val="10000"/>
              </a:spcAft>
            </a:pPr>
            <a:r>
              <a:rPr lang="en-US" altLang="en-US" sz="2000" dirty="0"/>
              <a:t>Nominally represents Buyer’s exposure above Seller’s unsecured credit limit</a:t>
            </a:r>
          </a:p>
          <a:p>
            <a:pPr eaLnBrk="1" hangingPunct="1">
              <a:lnSpc>
                <a:spcPct val="65000"/>
              </a:lnSpc>
              <a:spcBef>
                <a:spcPct val="10000"/>
              </a:spcBef>
              <a:spcAft>
                <a:spcPct val="10000"/>
              </a:spcAft>
            </a:pPr>
            <a:r>
              <a:rPr lang="en-US" altLang="en-US" sz="2000" dirty="0"/>
              <a:t>Formulaic and transparent methodology for determining Buyer’s exposure </a:t>
            </a:r>
          </a:p>
          <a:p>
            <a:pPr eaLnBrk="1" hangingPunct="1">
              <a:lnSpc>
                <a:spcPct val="65000"/>
              </a:lnSpc>
              <a:spcBef>
                <a:spcPct val="10000"/>
              </a:spcBef>
              <a:spcAft>
                <a:spcPct val="10000"/>
              </a:spcAft>
            </a:pPr>
            <a:r>
              <a:rPr lang="en-US" altLang="en-US" sz="2000" dirty="0"/>
              <a:t>A Buyer’s call on performance assurance cannot be disputed by Seller</a:t>
            </a:r>
          </a:p>
          <a:p>
            <a:pPr eaLnBrk="1" hangingPunct="1">
              <a:lnSpc>
                <a:spcPct val="65000"/>
              </a:lnSpc>
              <a:spcBef>
                <a:spcPct val="10000"/>
              </a:spcBef>
              <a:spcAft>
                <a:spcPct val="10000"/>
              </a:spcAft>
            </a:pPr>
            <a:r>
              <a:rPr lang="en-US" altLang="en-US" sz="2000" dirty="0"/>
              <a:t>Forms of performance assurance are cash, LC and Guaranty</a:t>
            </a:r>
          </a:p>
          <a:p>
            <a:pPr eaLnBrk="1" hangingPunct="1">
              <a:lnSpc>
                <a:spcPct val="65000"/>
              </a:lnSpc>
              <a:spcBef>
                <a:spcPct val="10000"/>
              </a:spcBef>
              <a:spcAft>
                <a:spcPct val="10000"/>
              </a:spcAft>
            </a:pPr>
            <a:r>
              <a:rPr lang="en-US" altLang="en-US" sz="2000" dirty="0"/>
              <a:t>Calculation done every business day:</a:t>
            </a:r>
          </a:p>
          <a:p>
            <a:pPr lvl="1" eaLnBrk="1" hangingPunct="1">
              <a:lnSpc>
                <a:spcPct val="75000"/>
              </a:lnSpc>
              <a:spcBef>
                <a:spcPct val="10000"/>
              </a:spcBef>
              <a:spcAft>
                <a:spcPct val="10000"/>
              </a:spcAft>
            </a:pPr>
            <a:r>
              <a:rPr lang="en-US" altLang="en-US" sz="2000" dirty="0"/>
              <a:t>Each transaction with a Seller is marked to market (</a:t>
            </a:r>
            <a:r>
              <a:rPr lang="en-US" altLang="en-US" sz="2000" dirty="0" err="1"/>
              <a:t>MtM</a:t>
            </a:r>
            <a:r>
              <a:rPr lang="en-US" altLang="en-US" sz="2000" dirty="0"/>
              <a:t>) &amp; the exposures are summed </a:t>
            </a:r>
          </a:p>
          <a:p>
            <a:pPr lvl="1" eaLnBrk="1" hangingPunct="1">
              <a:lnSpc>
                <a:spcPct val="75000"/>
              </a:lnSpc>
              <a:spcBef>
                <a:spcPct val="10000"/>
              </a:spcBef>
              <a:spcAft>
                <a:spcPct val="10000"/>
              </a:spcAft>
            </a:pPr>
            <a:r>
              <a:rPr lang="en-US" altLang="en-US" sz="2000" dirty="0"/>
              <a:t>If Buyer is exposed, the exposure is reduced by the value of the amount delivered but not yet paid</a:t>
            </a:r>
          </a:p>
          <a:p>
            <a:pPr lvl="1" eaLnBrk="1" hangingPunct="1">
              <a:lnSpc>
                <a:spcPct val="75000"/>
              </a:lnSpc>
              <a:spcBef>
                <a:spcPct val="10000"/>
              </a:spcBef>
              <a:spcAft>
                <a:spcPct val="10000"/>
              </a:spcAft>
            </a:pPr>
            <a:r>
              <a:rPr lang="en-US" altLang="en-US" sz="2000" dirty="0"/>
              <a:t>If Buyer is still exposed the exposure is compared to the Seller’s unsecured credit amount</a:t>
            </a:r>
          </a:p>
          <a:p>
            <a:pPr lvl="1" eaLnBrk="1" hangingPunct="1">
              <a:lnSpc>
                <a:spcPct val="75000"/>
              </a:lnSpc>
              <a:spcBef>
                <a:spcPct val="10000"/>
              </a:spcBef>
              <a:spcAft>
                <a:spcPct val="10000"/>
              </a:spcAft>
            </a:pPr>
            <a:r>
              <a:rPr lang="en-US" altLang="en-US" sz="2000" dirty="0"/>
              <a:t>If the exposure exceeds the unsecured credit amount, a call is made on performance assurance</a:t>
            </a:r>
          </a:p>
          <a:p>
            <a:pPr lvl="1" eaLnBrk="1" hangingPunct="1">
              <a:lnSpc>
                <a:spcPct val="65000"/>
              </a:lnSpc>
              <a:buFontTx/>
              <a:buNone/>
            </a:pPr>
            <a:endParaRPr lang="en-US" altLang="en-US" sz="2000" dirty="0"/>
          </a:p>
        </p:txBody>
      </p:sp>
      <p:sp>
        <p:nvSpPr>
          <p:cNvPr id="6758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E92F61A-CD9F-4CDD-BCF4-95F8BC1AD853}" type="slidenum">
              <a:rPr lang="en-US" altLang="en-US" sz="1400">
                <a:latin typeface="Times New Roman" panose="02020603050405020304" pitchFamily="18" charset="0"/>
              </a:rPr>
              <a:pPr>
                <a:spcBef>
                  <a:spcPct val="0"/>
                </a:spcBef>
                <a:buFontTx/>
                <a:buNone/>
              </a:pPr>
              <a:t>56</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901700" y="236538"/>
            <a:ext cx="7327900" cy="817562"/>
          </a:xfrm>
        </p:spPr>
        <p:txBody>
          <a:bodyPr/>
          <a:lstStyle/>
          <a:p>
            <a:pPr eaLnBrk="1" hangingPunct="1"/>
            <a:r>
              <a:rPr lang="en-US" altLang="en-US" sz="3000"/>
              <a:t>Full Requirements Service Agreement</a:t>
            </a:r>
          </a:p>
        </p:txBody>
      </p:sp>
      <p:sp>
        <p:nvSpPr>
          <p:cNvPr id="68611" name="Rectangle 3"/>
          <p:cNvSpPr>
            <a:spLocks noGrp="1" noChangeArrowheads="1"/>
          </p:cNvSpPr>
          <p:nvPr>
            <p:ph idx="1"/>
          </p:nvPr>
        </p:nvSpPr>
        <p:spPr>
          <a:xfrm>
            <a:off x="431800" y="1587500"/>
            <a:ext cx="7772400" cy="4419600"/>
          </a:xfrm>
        </p:spPr>
        <p:txBody>
          <a:bodyPr/>
          <a:lstStyle/>
          <a:p>
            <a:pPr eaLnBrk="1" hangingPunct="1">
              <a:lnSpc>
                <a:spcPct val="75000"/>
              </a:lnSpc>
              <a:buFontTx/>
              <a:buNone/>
            </a:pPr>
            <a:r>
              <a:rPr lang="en-US" altLang="en-US" sz="2000" b="1"/>
              <a:t>Performance Assurance (continued)</a:t>
            </a:r>
          </a:p>
          <a:p>
            <a:pPr eaLnBrk="1" hangingPunct="1">
              <a:lnSpc>
                <a:spcPct val="75000"/>
              </a:lnSpc>
            </a:pPr>
            <a:r>
              <a:rPr lang="en-US" altLang="en-US" sz="2000"/>
              <a:t>The MtM exposure will equal the change in the PJM Western Hub forward energy prices relative to initial forward prices for each forward month times the estimated forward monthly energy quantities </a:t>
            </a:r>
          </a:p>
          <a:p>
            <a:pPr eaLnBrk="1" hangingPunct="1">
              <a:lnSpc>
                <a:spcPct val="75000"/>
              </a:lnSpc>
            </a:pPr>
            <a:r>
              <a:rPr lang="en-US" altLang="en-US" sz="2000"/>
              <a:t>Estimated forward energy quantities will be derived from the quantities stated on each Transaction Confirmation associated with 50 MWs of PLC.  The quantities will be scaled for the current size of each contract</a:t>
            </a:r>
          </a:p>
          <a:p>
            <a:pPr eaLnBrk="1" hangingPunct="1">
              <a:lnSpc>
                <a:spcPct val="75000"/>
              </a:lnSpc>
            </a:pPr>
            <a:r>
              <a:rPr lang="en-US" altLang="en-US" sz="2000"/>
              <a:t>The forward prices used at the Western Hub will be the on-peak prices</a:t>
            </a:r>
          </a:p>
          <a:p>
            <a:pPr eaLnBrk="1" hangingPunct="1">
              <a:lnSpc>
                <a:spcPct val="75000"/>
              </a:lnSpc>
            </a:pPr>
            <a:r>
              <a:rPr lang="en-US" altLang="en-US" sz="2000"/>
              <a:t>The forward off-peak prices will be derived using an historic ratio of the day-ahead off-peak and on-peak prices</a:t>
            </a:r>
          </a:p>
          <a:p>
            <a:pPr eaLnBrk="1" hangingPunct="1">
              <a:lnSpc>
                <a:spcPct val="75000"/>
              </a:lnSpc>
            </a:pPr>
            <a:r>
              <a:rPr lang="en-US" altLang="en-US" sz="2000"/>
              <a:t>An independent pricing agent will be retained by the Buyers to provide the forward prices</a:t>
            </a:r>
          </a:p>
        </p:txBody>
      </p:sp>
      <p:sp>
        <p:nvSpPr>
          <p:cNvPr id="6861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A53B5C5-FF8B-4EAB-9B96-E6E67AE04DFB}" type="slidenum">
              <a:rPr lang="en-US" altLang="en-US" sz="1400">
                <a:latin typeface="Times New Roman" panose="02020603050405020304" pitchFamily="18" charset="0"/>
              </a:rPr>
              <a:pPr>
                <a:spcBef>
                  <a:spcPct val="0"/>
                </a:spcBef>
                <a:buFontTx/>
                <a:buNone/>
              </a:pPr>
              <a:t>57</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901700" y="274638"/>
            <a:ext cx="7315200" cy="754062"/>
          </a:xfrm>
        </p:spPr>
        <p:txBody>
          <a:bodyPr/>
          <a:lstStyle/>
          <a:p>
            <a:pPr eaLnBrk="1" hangingPunct="1"/>
            <a:r>
              <a:rPr lang="en-US" altLang="en-US" sz="3000"/>
              <a:t>Full Requirements Service Agreement</a:t>
            </a:r>
          </a:p>
        </p:txBody>
      </p:sp>
      <p:sp>
        <p:nvSpPr>
          <p:cNvPr id="69635" name="Rectangle 3"/>
          <p:cNvSpPr>
            <a:spLocks noGrp="1" noChangeArrowheads="1"/>
          </p:cNvSpPr>
          <p:nvPr>
            <p:ph idx="1"/>
          </p:nvPr>
        </p:nvSpPr>
        <p:spPr>
          <a:xfrm>
            <a:off x="647700" y="1600200"/>
            <a:ext cx="7904163" cy="4902200"/>
          </a:xfrm>
        </p:spPr>
        <p:txBody>
          <a:bodyPr/>
          <a:lstStyle/>
          <a:p>
            <a:pPr eaLnBrk="1" hangingPunct="1">
              <a:lnSpc>
                <a:spcPct val="75000"/>
              </a:lnSpc>
              <a:spcBef>
                <a:spcPct val="10000"/>
              </a:spcBef>
              <a:buFontTx/>
              <a:buNone/>
            </a:pPr>
            <a:r>
              <a:rPr lang="en-US" altLang="en-US" sz="2000" b="1"/>
              <a:t>Unsecured Credit</a:t>
            </a:r>
            <a:r>
              <a:rPr lang="en-US" altLang="en-US" sz="2000"/>
              <a:t> </a:t>
            </a:r>
          </a:p>
          <a:p>
            <a:pPr eaLnBrk="1" hangingPunct="1">
              <a:lnSpc>
                <a:spcPct val="75000"/>
              </a:lnSpc>
              <a:spcBef>
                <a:spcPct val="10000"/>
              </a:spcBef>
            </a:pPr>
            <a:r>
              <a:rPr lang="en-US" altLang="en-US" sz="2000"/>
              <a:t>Initially determined from financial data provided by supplier in the pre-bid qualification process</a:t>
            </a:r>
          </a:p>
          <a:p>
            <a:pPr eaLnBrk="1" hangingPunct="1">
              <a:lnSpc>
                <a:spcPct val="75000"/>
              </a:lnSpc>
              <a:spcBef>
                <a:spcPct val="10000"/>
              </a:spcBef>
            </a:pPr>
            <a:r>
              <a:rPr lang="en-US" altLang="en-US" sz="2000"/>
              <a:t>Reviewed daily for changes in credit rating</a:t>
            </a:r>
          </a:p>
          <a:p>
            <a:pPr eaLnBrk="1" hangingPunct="1">
              <a:lnSpc>
                <a:spcPct val="75000"/>
              </a:lnSpc>
              <a:spcBef>
                <a:spcPct val="10000"/>
              </a:spcBef>
            </a:pPr>
            <a:r>
              <a:rPr lang="en-US" altLang="en-US" sz="2000"/>
              <a:t>Based on Seller’s financial parameters, or Seller’s guarantor’s financial parameters</a:t>
            </a:r>
          </a:p>
          <a:p>
            <a:pPr lvl="1" eaLnBrk="1" hangingPunct="1">
              <a:lnSpc>
                <a:spcPct val="75000"/>
              </a:lnSpc>
              <a:spcBef>
                <a:spcPct val="0"/>
              </a:spcBef>
            </a:pPr>
            <a:r>
              <a:rPr lang="en-US" altLang="en-US" sz="2000"/>
              <a:t>Form of guaranty is non-negotiable and can be found as Exhibit F in the FSA</a:t>
            </a:r>
          </a:p>
          <a:p>
            <a:pPr eaLnBrk="1" hangingPunct="1">
              <a:lnSpc>
                <a:spcPct val="75000"/>
              </a:lnSpc>
              <a:spcBef>
                <a:spcPct val="10000"/>
              </a:spcBef>
            </a:pPr>
            <a:r>
              <a:rPr lang="en-US" altLang="en-US" sz="2000"/>
              <a:t>Seller’s unsecured credit will be the lower of:</a:t>
            </a:r>
          </a:p>
          <a:p>
            <a:pPr lvl="1" eaLnBrk="1" hangingPunct="1">
              <a:lnSpc>
                <a:spcPct val="75000"/>
              </a:lnSpc>
              <a:spcBef>
                <a:spcPct val="0"/>
              </a:spcBef>
            </a:pPr>
            <a:r>
              <a:rPr lang="en-US" altLang="en-US" sz="2000"/>
              <a:t>Seller’s (or Seller’s guarantor) unsecured credit cap</a:t>
            </a:r>
          </a:p>
          <a:p>
            <a:pPr lvl="1" eaLnBrk="1" hangingPunct="1">
              <a:lnSpc>
                <a:spcPct val="75000"/>
              </a:lnSpc>
              <a:spcBef>
                <a:spcPct val="0"/>
              </a:spcBef>
            </a:pPr>
            <a:r>
              <a:rPr lang="en-US" altLang="en-US" sz="2000"/>
              <a:t>Seller’s (or Seller’s guarantor) relevant tangible net worth</a:t>
            </a:r>
          </a:p>
          <a:p>
            <a:pPr lvl="1" eaLnBrk="1" hangingPunct="1">
              <a:lnSpc>
                <a:spcPct val="75000"/>
              </a:lnSpc>
              <a:spcBef>
                <a:spcPct val="0"/>
              </a:spcBef>
            </a:pPr>
            <a:r>
              <a:rPr lang="en-US" altLang="en-US" sz="2000"/>
              <a:t>Guaranty amount from Seller’s guarantor</a:t>
            </a:r>
          </a:p>
        </p:txBody>
      </p:sp>
      <p:sp>
        <p:nvSpPr>
          <p:cNvPr id="6963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CB59D97-5124-4772-BA5B-DEA4268B41AB}" type="slidenum">
              <a:rPr lang="en-US" altLang="en-US" sz="1400">
                <a:latin typeface="Times New Roman" panose="02020603050405020304" pitchFamily="18" charset="0"/>
              </a:rPr>
              <a:pPr>
                <a:spcBef>
                  <a:spcPct val="0"/>
                </a:spcBef>
                <a:buFontTx/>
                <a:buNone/>
              </a:pPr>
              <a:t>58</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901700" y="249238"/>
            <a:ext cx="7327900" cy="792162"/>
          </a:xfrm>
        </p:spPr>
        <p:txBody>
          <a:bodyPr/>
          <a:lstStyle/>
          <a:p>
            <a:pPr eaLnBrk="1" hangingPunct="1"/>
            <a:r>
              <a:rPr lang="en-US" altLang="en-US" sz="3000"/>
              <a:t>Full Requirements Service Agreement</a:t>
            </a:r>
          </a:p>
        </p:txBody>
      </p:sp>
      <p:sp>
        <p:nvSpPr>
          <p:cNvPr id="70659" name="Rectangle 3"/>
          <p:cNvSpPr>
            <a:spLocks noGrp="1" noChangeArrowheads="1"/>
          </p:cNvSpPr>
          <p:nvPr>
            <p:ph idx="1"/>
          </p:nvPr>
        </p:nvSpPr>
        <p:spPr>
          <a:xfrm>
            <a:off x="685800" y="1587500"/>
            <a:ext cx="7772400" cy="1155700"/>
          </a:xfrm>
        </p:spPr>
        <p:txBody>
          <a:bodyPr/>
          <a:lstStyle/>
          <a:p>
            <a:pPr eaLnBrk="1" hangingPunct="1">
              <a:lnSpc>
                <a:spcPct val="75000"/>
              </a:lnSpc>
              <a:buFontTx/>
              <a:buNone/>
            </a:pPr>
            <a:r>
              <a:rPr lang="en-US" altLang="en-US" sz="2000" b="1"/>
              <a:t>Unsecured Credit (continued)</a:t>
            </a:r>
          </a:p>
          <a:p>
            <a:pPr eaLnBrk="1" hangingPunct="1">
              <a:lnSpc>
                <a:spcPct val="75000"/>
              </a:lnSpc>
            </a:pPr>
            <a:r>
              <a:rPr lang="en-US" altLang="en-US" sz="2000"/>
              <a:t>Seller’s unsecured credit cap will based on seller’s lowest credit rating</a:t>
            </a:r>
          </a:p>
          <a:p>
            <a:pPr eaLnBrk="1" hangingPunct="1">
              <a:lnSpc>
                <a:spcPct val="80000"/>
              </a:lnSpc>
              <a:spcBef>
                <a:spcPct val="10000"/>
              </a:spcBef>
              <a:spcAft>
                <a:spcPct val="10000"/>
              </a:spcAft>
              <a:buFontTx/>
              <a:buNone/>
            </a:pPr>
            <a:r>
              <a:rPr lang="en-US" altLang="en-US" sz="2000"/>
              <a:t>	</a:t>
            </a:r>
          </a:p>
        </p:txBody>
      </p:sp>
      <p:sp>
        <p:nvSpPr>
          <p:cNvPr id="7066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BA2C08F-D668-4D4C-9AE3-9125E48784A9}" type="slidenum">
              <a:rPr lang="en-US" altLang="en-US" sz="1400">
                <a:latin typeface="Times New Roman" panose="02020603050405020304" pitchFamily="18" charset="0"/>
              </a:rPr>
              <a:pPr>
                <a:spcBef>
                  <a:spcPct val="0"/>
                </a:spcBef>
                <a:buFontTx/>
                <a:buNone/>
              </a:pPr>
              <a:t>59</a:t>
            </a:fld>
            <a:endParaRPr lang="en-US" altLang="en-US" sz="1400">
              <a:latin typeface="Times New Roman" panose="02020603050405020304" pitchFamily="18" charset="0"/>
            </a:endParaRPr>
          </a:p>
        </p:txBody>
      </p:sp>
      <p:sp>
        <p:nvSpPr>
          <p:cNvPr id="7"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pic>
        <p:nvPicPr>
          <p:cNvPr id="2" name="Picture 1">
            <a:extLst>
              <a:ext uri="{FF2B5EF4-FFF2-40B4-BE49-F238E27FC236}">
                <a16:creationId xmlns:a16="http://schemas.microsoft.com/office/drawing/2014/main" id="{05BCB154-9692-4EC2-9F7B-8A386E41BA81}"/>
              </a:ext>
            </a:extLst>
          </p:cNvPr>
          <p:cNvPicPr>
            <a:picLocks noChangeAspect="1"/>
          </p:cNvPicPr>
          <p:nvPr/>
        </p:nvPicPr>
        <p:blipFill>
          <a:blip r:embed="rId2"/>
          <a:stretch>
            <a:fillRect/>
          </a:stretch>
        </p:blipFill>
        <p:spPr>
          <a:xfrm>
            <a:off x="1648190" y="2305877"/>
            <a:ext cx="5847619" cy="347074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89000" y="190500"/>
            <a:ext cx="7315200" cy="914400"/>
          </a:xfrm>
        </p:spPr>
        <p:txBody>
          <a:bodyPr/>
          <a:lstStyle/>
          <a:p>
            <a:pPr eaLnBrk="1" hangingPunct="1"/>
            <a:r>
              <a:rPr lang="en-US" altLang="en-US" sz="3000"/>
              <a:t>Summary Agenda</a:t>
            </a:r>
          </a:p>
        </p:txBody>
      </p:sp>
      <p:sp>
        <p:nvSpPr>
          <p:cNvPr id="9219" name="Rectangle 3"/>
          <p:cNvSpPr>
            <a:spLocks noGrp="1" noChangeArrowheads="1"/>
          </p:cNvSpPr>
          <p:nvPr>
            <p:ph idx="1"/>
          </p:nvPr>
        </p:nvSpPr>
        <p:spPr>
          <a:xfrm>
            <a:off x="457200" y="1587500"/>
            <a:ext cx="8229600" cy="4508500"/>
          </a:xfrm>
        </p:spPr>
        <p:txBody>
          <a:bodyPr/>
          <a:lstStyle/>
          <a:p>
            <a:pPr eaLnBrk="1" hangingPunct="1">
              <a:spcAft>
                <a:spcPct val="50000"/>
              </a:spcAft>
            </a:pPr>
            <a:r>
              <a:rPr lang="en-US" altLang="en-US" sz="2400" dirty="0"/>
              <a:t>2019 RFP Changes </a:t>
            </a:r>
          </a:p>
          <a:p>
            <a:pPr eaLnBrk="1" hangingPunct="1">
              <a:spcAft>
                <a:spcPct val="50000"/>
              </a:spcAft>
            </a:pPr>
            <a:r>
              <a:rPr lang="en-US" altLang="en-US" sz="2400" dirty="0"/>
              <a:t>Utility Bid Plans</a:t>
            </a:r>
          </a:p>
          <a:p>
            <a:pPr eaLnBrk="1" hangingPunct="1">
              <a:spcAft>
                <a:spcPct val="50000"/>
              </a:spcAft>
            </a:pPr>
            <a:r>
              <a:rPr lang="en-US" altLang="en-US" sz="2400" dirty="0"/>
              <a:t>2019 Full Requirements Service Agreement Changes</a:t>
            </a:r>
          </a:p>
        </p:txBody>
      </p:sp>
      <p:sp>
        <p:nvSpPr>
          <p:cNvPr id="11268"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j-lt"/>
              </a:rPr>
              <a:t>Maryland Utilities' Pre-Bid Webinar September 20, 2018</a:t>
            </a:r>
          </a:p>
        </p:txBody>
      </p:sp>
      <p:sp>
        <p:nvSpPr>
          <p:cNvPr id="922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ED3218E-B463-4733-831E-62ABC78FA952}" type="slidenum">
              <a:rPr lang="en-US" altLang="en-US" sz="1400">
                <a:latin typeface="Times New Roman" panose="02020603050405020304" pitchFamily="18" charset="0"/>
              </a:rPr>
              <a:pPr>
                <a:spcBef>
                  <a:spcPct val="0"/>
                </a:spcBef>
                <a:buFontTx/>
                <a:buNone/>
              </a:pPr>
              <a:t>6</a:t>
            </a:fld>
            <a:endParaRPr lang="en-US" altLang="en-US" sz="1400">
              <a:latin typeface="Times New Roman" panose="02020603050405020304"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idx="1"/>
          </p:nvPr>
        </p:nvSpPr>
        <p:spPr/>
        <p:txBody>
          <a:bodyPr/>
          <a:lstStyle/>
          <a:p>
            <a:pPr eaLnBrk="1" hangingPunct="1">
              <a:buFontTx/>
              <a:buNone/>
            </a:pPr>
            <a:r>
              <a:rPr lang="en-US" altLang="en-US" sz="2000" b="1" dirty="0"/>
              <a:t>Foreign Entities</a:t>
            </a:r>
          </a:p>
          <a:p>
            <a:pPr eaLnBrk="1" hangingPunct="1"/>
            <a:r>
              <a:rPr lang="en-US" altLang="en-US" sz="2000" dirty="0"/>
              <a:t>A Seller or Seller’s guarantor that has not been incorporated in the United States has a predefined way to participate in the Maryland Auction</a:t>
            </a:r>
          </a:p>
          <a:p>
            <a:pPr eaLnBrk="1" hangingPunct="1"/>
            <a:r>
              <a:rPr lang="en-US" altLang="en-US" sz="2000" dirty="0"/>
              <a:t>See FSA Section 14.6 for details</a:t>
            </a:r>
          </a:p>
          <a:p>
            <a:pPr lvl="1" eaLnBrk="1" hangingPunct="1"/>
            <a:endParaRPr lang="en-US" altLang="en-US" dirty="0"/>
          </a:p>
          <a:p>
            <a:pPr marL="0" indent="0" eaLnBrk="1" hangingPunct="1">
              <a:buNone/>
            </a:pPr>
            <a:r>
              <a:rPr lang="en-US" altLang="en-US" sz="2000" b="1" dirty="0"/>
              <a:t>Unrated Entities</a:t>
            </a:r>
          </a:p>
          <a:p>
            <a:pPr eaLnBrk="1" hangingPunct="1"/>
            <a:r>
              <a:rPr lang="en-US" altLang="en-US" sz="2000" dirty="0"/>
              <a:t>An entity that is unrated and who does not have a rated guarantor can qualify as a supplier</a:t>
            </a:r>
          </a:p>
          <a:p>
            <a:pPr lvl="1" eaLnBrk="1" hangingPunct="1"/>
            <a:r>
              <a:rPr lang="en-US" altLang="en-US" sz="1800" dirty="0"/>
              <a:t>The entity will not be given any unsecured credit</a:t>
            </a:r>
          </a:p>
          <a:p>
            <a:pPr lvl="1" eaLnBrk="1" hangingPunct="1"/>
            <a:r>
              <a:rPr lang="en-US" altLang="en-US" sz="1800" dirty="0"/>
              <a:t>The entity is subject to higher pre bid collateral amounts of $600,000 per bid block</a:t>
            </a:r>
          </a:p>
          <a:p>
            <a:pPr marL="0" indent="0" eaLnBrk="1" hangingPunct="1">
              <a:buNone/>
            </a:pPr>
            <a:endParaRPr lang="en-US" altLang="en-US" dirty="0"/>
          </a:p>
        </p:txBody>
      </p:sp>
      <p:sp>
        <p:nvSpPr>
          <p:cNvPr id="7168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2F6642D-885A-4AD7-9EC0-EBC4132AC15D}" type="slidenum">
              <a:rPr lang="en-US" altLang="en-US" sz="1400">
                <a:latin typeface="Times New Roman" panose="02020603050405020304" pitchFamily="18" charset="0"/>
              </a:rPr>
              <a:pPr>
                <a:spcBef>
                  <a:spcPct val="0"/>
                </a:spcBef>
                <a:buFontTx/>
                <a:buNone/>
              </a:pPr>
              <a:t>60</a:t>
            </a:fld>
            <a:endParaRPr lang="en-US" altLang="en-US" sz="1400">
              <a:latin typeface="Times New Roman" panose="02020603050405020304" pitchFamily="18" charset="0"/>
            </a:endParaRPr>
          </a:p>
        </p:txBody>
      </p:sp>
      <p:sp>
        <p:nvSpPr>
          <p:cNvPr id="73733" name="Rectangle 4"/>
          <p:cNvSpPr>
            <a:spLocks noChangeArrowheads="1"/>
          </p:cNvSpPr>
          <p:nvPr/>
        </p:nvSpPr>
        <p:spPr bwMode="auto">
          <a:xfrm>
            <a:off x="901700" y="190500"/>
            <a:ext cx="73279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3000" dirty="0">
                <a:latin typeface="+mj-lt"/>
              </a:rPr>
              <a:t>Full Requirements Service Agreement</a:t>
            </a: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84138"/>
            <a:ext cx="8229600" cy="1143000"/>
          </a:xfrm>
        </p:spPr>
        <p:txBody>
          <a:bodyPr/>
          <a:lstStyle/>
          <a:p>
            <a:pPr eaLnBrk="1" hangingPunct="1"/>
            <a:r>
              <a:rPr lang="en-US" altLang="en-US" sz="3000"/>
              <a:t>Full Requirements Service Agreement</a:t>
            </a:r>
          </a:p>
        </p:txBody>
      </p:sp>
      <p:sp>
        <p:nvSpPr>
          <p:cNvPr id="72707" name="Rectangle 3"/>
          <p:cNvSpPr>
            <a:spLocks noGrp="1" noChangeArrowheads="1"/>
          </p:cNvSpPr>
          <p:nvPr>
            <p:ph idx="1"/>
          </p:nvPr>
        </p:nvSpPr>
        <p:spPr>
          <a:xfrm>
            <a:off x="428625" y="1574800"/>
            <a:ext cx="8229600" cy="4752975"/>
          </a:xfrm>
        </p:spPr>
        <p:txBody>
          <a:bodyPr/>
          <a:lstStyle/>
          <a:p>
            <a:pPr eaLnBrk="1" hangingPunct="1">
              <a:lnSpc>
                <a:spcPct val="75000"/>
              </a:lnSpc>
              <a:buFontTx/>
              <a:buNone/>
            </a:pPr>
            <a:r>
              <a:rPr lang="en-US" altLang="en-US" sz="2000" b="1"/>
              <a:t>Default &amp; Termination</a:t>
            </a:r>
          </a:p>
          <a:p>
            <a:pPr eaLnBrk="1" hangingPunct="1">
              <a:lnSpc>
                <a:spcPct val="75000"/>
              </a:lnSpc>
            </a:pPr>
            <a:r>
              <a:rPr lang="en-US" altLang="en-US" sz="2000"/>
              <a:t>Default conditions provided in FSA Section 12.1</a:t>
            </a:r>
          </a:p>
          <a:p>
            <a:pPr eaLnBrk="1" hangingPunct="1">
              <a:lnSpc>
                <a:spcPct val="75000"/>
              </a:lnSpc>
            </a:pPr>
            <a:r>
              <a:rPr lang="en-US" altLang="en-US" sz="2000"/>
              <a:t>Remedies</a:t>
            </a:r>
          </a:p>
          <a:p>
            <a:pPr lvl="1" eaLnBrk="1" hangingPunct="1">
              <a:lnSpc>
                <a:spcPct val="75000"/>
              </a:lnSpc>
            </a:pPr>
            <a:r>
              <a:rPr lang="en-US" altLang="en-US" sz="2000"/>
              <a:t>If Seller defaults but continues to perform, Buyer may create a special remedy subject to PSC approval</a:t>
            </a:r>
          </a:p>
          <a:p>
            <a:pPr lvl="1" eaLnBrk="1" hangingPunct="1">
              <a:lnSpc>
                <a:spcPct val="75000"/>
              </a:lnSpc>
            </a:pPr>
            <a:r>
              <a:rPr lang="en-US" altLang="en-US" sz="2000"/>
              <a:t>Non-defaulting party may suspend performance up to 10 days</a:t>
            </a:r>
          </a:p>
          <a:p>
            <a:pPr lvl="1" eaLnBrk="1" hangingPunct="1">
              <a:lnSpc>
                <a:spcPct val="75000"/>
              </a:lnSpc>
            </a:pPr>
            <a:r>
              <a:rPr lang="en-US" altLang="en-US" sz="2000"/>
              <a:t>Non-defaulting party may terminate by setting an Early Termination Date</a:t>
            </a:r>
          </a:p>
          <a:p>
            <a:pPr eaLnBrk="1" hangingPunct="1">
              <a:lnSpc>
                <a:spcPct val="75000"/>
              </a:lnSpc>
            </a:pPr>
            <a:r>
              <a:rPr lang="en-US" altLang="en-US" sz="2000"/>
              <a:t>In the event of an early termination of a FSA, all other wholesale suppliers will have the option to take a full or partial pro-rata share of the terminated contract without change to pricing, terms and conditions</a:t>
            </a:r>
          </a:p>
        </p:txBody>
      </p:sp>
      <p:sp>
        <p:nvSpPr>
          <p:cNvPr id="7270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7F83582-E203-4BA7-BBA9-F41E56B7C10F}" type="slidenum">
              <a:rPr lang="en-US" altLang="en-US" sz="1400">
                <a:latin typeface="Times New Roman" panose="02020603050405020304" pitchFamily="18" charset="0"/>
              </a:rPr>
              <a:pPr>
                <a:spcBef>
                  <a:spcPct val="0"/>
                </a:spcBef>
                <a:buFontTx/>
                <a:buNone/>
              </a:pPr>
              <a:t>61</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84138"/>
            <a:ext cx="8229600" cy="1143000"/>
          </a:xfrm>
        </p:spPr>
        <p:txBody>
          <a:bodyPr/>
          <a:lstStyle/>
          <a:p>
            <a:pPr eaLnBrk="1" hangingPunct="1"/>
            <a:r>
              <a:rPr lang="en-US" altLang="en-US" sz="3000"/>
              <a:t>Full Requirements Service Agreement</a:t>
            </a:r>
          </a:p>
        </p:txBody>
      </p:sp>
      <p:sp>
        <p:nvSpPr>
          <p:cNvPr id="73731" name="Rectangle 3"/>
          <p:cNvSpPr>
            <a:spLocks noGrp="1" noChangeArrowheads="1"/>
          </p:cNvSpPr>
          <p:nvPr>
            <p:ph idx="1"/>
          </p:nvPr>
        </p:nvSpPr>
        <p:spPr>
          <a:xfrm>
            <a:off x="368300" y="1562100"/>
            <a:ext cx="8445500" cy="4533900"/>
          </a:xfrm>
        </p:spPr>
        <p:txBody>
          <a:bodyPr/>
          <a:lstStyle/>
          <a:p>
            <a:pPr eaLnBrk="1" hangingPunct="1">
              <a:lnSpc>
                <a:spcPct val="75000"/>
              </a:lnSpc>
              <a:buFontTx/>
              <a:buNone/>
            </a:pPr>
            <a:r>
              <a:rPr lang="en-US" altLang="en-US" sz="2000" b="1" dirty="0"/>
              <a:t>Settlement Upon Early Termination</a:t>
            </a:r>
          </a:p>
          <a:p>
            <a:pPr eaLnBrk="1" hangingPunct="1">
              <a:lnSpc>
                <a:spcPct val="75000"/>
              </a:lnSpc>
            </a:pPr>
            <a:r>
              <a:rPr lang="en-US" altLang="en-US" sz="2000" dirty="0"/>
              <a:t>For any part of a terminated contract that is not covered by suppliers exercising their step-up rights, a termination payment will be determined</a:t>
            </a:r>
          </a:p>
          <a:p>
            <a:pPr eaLnBrk="1" hangingPunct="1">
              <a:lnSpc>
                <a:spcPct val="75000"/>
              </a:lnSpc>
            </a:pPr>
            <a:r>
              <a:rPr lang="en-US" altLang="en-US" sz="2000" dirty="0"/>
              <a:t>Non-defaulting party will determine default damages and settlement amount in a commercially reasonable manner</a:t>
            </a:r>
          </a:p>
          <a:p>
            <a:pPr lvl="1" eaLnBrk="1" hangingPunct="1">
              <a:lnSpc>
                <a:spcPct val="75000"/>
              </a:lnSpc>
              <a:spcBef>
                <a:spcPct val="0"/>
              </a:spcBef>
            </a:pPr>
            <a:r>
              <a:rPr lang="en-US" altLang="en-US" sz="2000" dirty="0"/>
              <a:t>Default damages include costs from event of default up to the termination date</a:t>
            </a:r>
          </a:p>
          <a:p>
            <a:pPr lvl="1" eaLnBrk="1" hangingPunct="1">
              <a:lnSpc>
                <a:spcPct val="75000"/>
              </a:lnSpc>
              <a:spcBef>
                <a:spcPct val="0"/>
              </a:spcBef>
            </a:pPr>
            <a:r>
              <a:rPr lang="en-US" altLang="en-US" sz="2000" dirty="0"/>
              <a:t>Settlement amount includes costs at and beyond the termination date</a:t>
            </a:r>
          </a:p>
          <a:p>
            <a:pPr lvl="1" eaLnBrk="1" hangingPunct="1">
              <a:lnSpc>
                <a:spcPct val="75000"/>
              </a:lnSpc>
              <a:spcBef>
                <a:spcPct val="0"/>
              </a:spcBef>
            </a:pPr>
            <a:r>
              <a:rPr lang="en-US" altLang="en-US" sz="2000" dirty="0"/>
              <a:t>Option provided to Seller regarding determination of settlement amount to accommodate either mark-to-market accounting or accrual accounting</a:t>
            </a:r>
          </a:p>
          <a:p>
            <a:pPr eaLnBrk="1" hangingPunct="1">
              <a:lnSpc>
                <a:spcPct val="75000"/>
              </a:lnSpc>
            </a:pPr>
            <a:r>
              <a:rPr lang="en-US" altLang="en-US" sz="2000" dirty="0"/>
              <a:t>If Buyer is the non-defaulting party, Buyer will conduct a competitive solicitation to replace the terminated contract under identical price, terms and conditions</a:t>
            </a:r>
          </a:p>
          <a:p>
            <a:pPr lvl="1" eaLnBrk="1" hangingPunct="1">
              <a:lnSpc>
                <a:spcPct val="75000"/>
              </a:lnSpc>
              <a:spcBef>
                <a:spcPct val="0"/>
              </a:spcBef>
            </a:pPr>
            <a:r>
              <a:rPr lang="en-US" altLang="en-US" sz="2000" dirty="0"/>
              <a:t>Until the delivery period starts with the new seller, Buyer will procure from the PJM spot market </a:t>
            </a:r>
          </a:p>
          <a:p>
            <a:pPr lvl="1" eaLnBrk="1" hangingPunct="1">
              <a:lnSpc>
                <a:spcPct val="75000"/>
              </a:lnSpc>
            </a:pPr>
            <a:r>
              <a:rPr lang="en-US" altLang="en-US" sz="2000" dirty="0"/>
              <a:t>The net spot market costs, along with the cost or proceeds from the solicitation, will define the settlement amount</a:t>
            </a:r>
          </a:p>
        </p:txBody>
      </p:sp>
      <p:sp>
        <p:nvSpPr>
          <p:cNvPr id="7373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8882D1E-119B-4272-9C77-2038CFCC1E03}" type="slidenum">
              <a:rPr lang="en-US" altLang="en-US" sz="1400">
                <a:latin typeface="Times New Roman" panose="02020603050405020304" pitchFamily="18" charset="0"/>
              </a:rPr>
              <a:pPr>
                <a:spcBef>
                  <a:spcPct val="0"/>
                </a:spcBef>
                <a:buFontTx/>
                <a:buNone/>
              </a:pPr>
              <a:t>62</a:t>
            </a:fld>
            <a:endParaRPr lang="en-US" altLang="en-US" sz="1400">
              <a:latin typeface="Times New Roman" panose="02020603050405020304" pitchFamily="18" charset="0"/>
            </a:endParaRPr>
          </a:p>
        </p:txBody>
      </p:sp>
      <p:sp>
        <p:nvSpPr>
          <p:cNvPr id="6"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3"/>
          <p:cNvSpPr>
            <a:spLocks noGrp="1" noChangeArrowheads="1"/>
          </p:cNvSpPr>
          <p:nvPr>
            <p:ph idx="1"/>
          </p:nvPr>
        </p:nvSpPr>
        <p:spPr>
          <a:xfrm>
            <a:off x="457200" y="1600200"/>
            <a:ext cx="8229600" cy="1816100"/>
          </a:xfrm>
        </p:spPr>
        <p:txBody>
          <a:bodyPr rtlCol="0">
            <a:normAutofit fontScale="62500" lnSpcReduction="20000"/>
          </a:bodyPr>
          <a:lstStyle/>
          <a:p>
            <a:pPr algn="ctr" eaLnBrk="1" fontAlgn="auto" hangingPunct="1">
              <a:spcAft>
                <a:spcPts val="0"/>
              </a:spcAft>
              <a:buFontTx/>
              <a:buNone/>
              <a:defRPr/>
            </a:pPr>
            <a:endParaRPr lang="en-US" dirty="0"/>
          </a:p>
          <a:p>
            <a:pPr algn="ctr" eaLnBrk="1" fontAlgn="auto" hangingPunct="1">
              <a:spcAft>
                <a:spcPts val="0"/>
              </a:spcAft>
              <a:buFontTx/>
              <a:buNone/>
              <a:defRPr/>
            </a:pPr>
            <a:endParaRPr lang="en-US" dirty="0"/>
          </a:p>
          <a:p>
            <a:pPr algn="ctr" eaLnBrk="1" fontAlgn="auto" hangingPunct="1">
              <a:spcAft>
                <a:spcPts val="0"/>
              </a:spcAft>
              <a:buFontTx/>
              <a:buNone/>
              <a:defRPr/>
            </a:pPr>
            <a:endParaRPr lang="en-US" dirty="0"/>
          </a:p>
          <a:p>
            <a:pPr algn="ctr" eaLnBrk="1" fontAlgn="auto" hangingPunct="1">
              <a:spcAft>
                <a:spcPts val="0"/>
              </a:spcAft>
              <a:buFontTx/>
              <a:buNone/>
              <a:defRPr/>
            </a:pPr>
            <a:endParaRPr lang="en-US" dirty="0"/>
          </a:p>
          <a:p>
            <a:pPr algn="ctr" eaLnBrk="1" fontAlgn="auto" hangingPunct="1">
              <a:spcAft>
                <a:spcPts val="0"/>
              </a:spcAft>
              <a:buFontTx/>
              <a:buNone/>
              <a:defRPr/>
            </a:pPr>
            <a:r>
              <a:rPr lang="en-US" sz="5700" dirty="0">
                <a:latin typeface="+mj-lt"/>
              </a:rPr>
              <a:t>Overview</a:t>
            </a:r>
          </a:p>
        </p:txBody>
      </p:sp>
      <p:sp>
        <p:nvSpPr>
          <p:cNvPr id="12291" name="Footer Placeholder 4"/>
          <p:cNvSpPr>
            <a:spLocks noGrp="1"/>
          </p:cNvSpPr>
          <p:nvPr>
            <p:ph type="ftr" sz="quarter" idx="11"/>
          </p:nvPr>
        </p:nvSpPr>
        <p:spPr bwMode="auto">
          <a:xfrm>
            <a:off x="3124200" y="6343650"/>
            <a:ext cx="28956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1024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8FABA6B-2602-4E40-A4CA-B9388A3A1478}" type="slidenum">
              <a:rPr lang="en-US" altLang="en-US" sz="1400">
                <a:latin typeface="Times New Roman" panose="02020603050405020304" pitchFamily="18" charset="0"/>
              </a:rPr>
              <a:pPr>
                <a:spcBef>
                  <a:spcPct val="0"/>
                </a:spcBef>
                <a:buFontTx/>
                <a:buNone/>
              </a:pPr>
              <a:t>7</a:t>
            </a:fld>
            <a:endParaRPr lang="en-US" altLang="en-US" sz="1400">
              <a:latin typeface="Times New Roman" panose="02020603050405020304" pitchFamily="18" charset="0"/>
            </a:endParaRPr>
          </a:p>
        </p:txBody>
      </p:sp>
      <p:cxnSp>
        <p:nvCxnSpPr>
          <p:cNvPr id="5" name="Straight Connector 4"/>
          <p:cNvCxnSpPr/>
          <p:nvPr/>
        </p:nvCxnSpPr>
        <p:spPr>
          <a:xfrm>
            <a:off x="495300" y="3416300"/>
            <a:ext cx="81915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01700" y="185738"/>
            <a:ext cx="7340600" cy="919162"/>
          </a:xfrm>
        </p:spPr>
        <p:txBody>
          <a:bodyPr/>
          <a:lstStyle/>
          <a:p>
            <a:pPr eaLnBrk="1" hangingPunct="1"/>
            <a:r>
              <a:rPr lang="en-US" altLang="en-US" sz="2800" b="1" dirty="0"/>
              <a:t>2019 Procurement Improvement Process (PIP) – Summer 2018</a:t>
            </a:r>
            <a:endParaRPr lang="en-US" altLang="en-US" sz="3000" dirty="0"/>
          </a:p>
        </p:txBody>
      </p:sp>
      <p:sp>
        <p:nvSpPr>
          <p:cNvPr id="12291" name="Rectangle 3"/>
          <p:cNvSpPr>
            <a:spLocks noGrp="1" noChangeArrowheads="1"/>
          </p:cNvSpPr>
          <p:nvPr>
            <p:ph idx="1"/>
          </p:nvPr>
        </p:nvSpPr>
        <p:spPr>
          <a:xfrm>
            <a:off x="482600" y="1587500"/>
            <a:ext cx="8178800" cy="4660900"/>
          </a:xfrm>
        </p:spPr>
        <p:txBody>
          <a:bodyPr/>
          <a:lstStyle/>
          <a:p>
            <a:pPr marL="381000" indent="-381000" eaLnBrk="1" hangingPunct="1">
              <a:lnSpc>
                <a:spcPct val="80000"/>
              </a:lnSpc>
            </a:pPr>
            <a:r>
              <a:rPr lang="en-US" altLang="en-US" sz="2000" dirty="0"/>
              <a:t>Bidding Schedule (RFP § 6)</a:t>
            </a:r>
          </a:p>
          <a:p>
            <a:pPr marL="381000" indent="-381000" eaLnBrk="1" hangingPunct="1">
              <a:lnSpc>
                <a:spcPct val="80000"/>
              </a:lnSpc>
            </a:pPr>
            <a:r>
              <a:rPr lang="en-US" altLang="en-US" sz="2000" dirty="0"/>
              <a:t>Bid Submittal Window (RFP § 4.2, 6)</a:t>
            </a:r>
          </a:p>
          <a:p>
            <a:pPr marL="381000" indent="-381000" eaLnBrk="1" hangingPunct="1">
              <a:lnSpc>
                <a:spcPct val="80000"/>
              </a:lnSpc>
            </a:pPr>
            <a:r>
              <a:rPr lang="en-US" altLang="en-US" sz="2000" dirty="0"/>
              <a:t>Excess Bids (RFP § 4.1)</a:t>
            </a:r>
          </a:p>
          <a:p>
            <a:pPr marL="381000" indent="-381000" eaLnBrk="1" hangingPunct="1">
              <a:lnSpc>
                <a:spcPct val="80000"/>
              </a:lnSpc>
            </a:pPr>
            <a:r>
              <a:rPr lang="en-US" altLang="en-US" sz="2000" dirty="0"/>
              <a:t>Bid Receipt Confirmation (RFP § 4.3)</a:t>
            </a:r>
          </a:p>
          <a:p>
            <a:pPr marL="381000" indent="-381000" eaLnBrk="1" hangingPunct="1">
              <a:lnSpc>
                <a:spcPct val="80000"/>
              </a:lnSpc>
            </a:pPr>
            <a:r>
              <a:rPr lang="en-US" altLang="en-US" sz="2000" dirty="0"/>
              <a:t>Minimum Performance Increment (FSA § 14.1, 14.2)</a:t>
            </a:r>
          </a:p>
          <a:p>
            <a:pPr marL="381000" indent="-381000" eaLnBrk="1" hangingPunct="1">
              <a:lnSpc>
                <a:spcPct val="80000"/>
              </a:lnSpc>
            </a:pPr>
            <a:endParaRPr lang="en-US" altLang="en-US" sz="2000" dirty="0"/>
          </a:p>
        </p:txBody>
      </p:sp>
      <p:sp>
        <p:nvSpPr>
          <p:cNvPr id="14340"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rPr>
              <a:t>Maryland Utilities' Pre-Bid Webinar September 20, 2018</a:t>
            </a:r>
          </a:p>
        </p:txBody>
      </p:sp>
      <p:sp>
        <p:nvSpPr>
          <p:cNvPr id="12293"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C26E5C4-3B48-4F42-945F-3F323079F9CF}" type="slidenum">
              <a:rPr lang="en-US" altLang="en-US" sz="1400">
                <a:latin typeface="Times New Roman" panose="02020603050405020304" pitchFamily="18" charset="0"/>
              </a:rPr>
              <a:pPr>
                <a:spcBef>
                  <a:spcPct val="0"/>
                </a:spcBef>
                <a:buFontTx/>
                <a:buNone/>
              </a:pPr>
              <a:t>8</a:t>
            </a:fld>
            <a:endParaRPr lang="en-US" altLang="en-US" sz="140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01700" y="261938"/>
            <a:ext cx="7315200" cy="766762"/>
          </a:xfrm>
        </p:spPr>
        <p:txBody>
          <a:bodyPr/>
          <a:lstStyle/>
          <a:p>
            <a:pPr eaLnBrk="1" hangingPunct="1"/>
            <a:r>
              <a:rPr lang="en-US" altLang="en-US" sz="3000"/>
              <a:t>Background</a:t>
            </a:r>
          </a:p>
        </p:txBody>
      </p:sp>
      <p:sp>
        <p:nvSpPr>
          <p:cNvPr id="13315" name="Rectangle 3"/>
          <p:cNvSpPr>
            <a:spLocks noGrp="1" noChangeArrowheads="1"/>
          </p:cNvSpPr>
          <p:nvPr>
            <p:ph idx="1"/>
          </p:nvPr>
        </p:nvSpPr>
        <p:spPr>
          <a:xfrm>
            <a:off x="457200" y="1587500"/>
            <a:ext cx="8229600" cy="4438650"/>
          </a:xfrm>
        </p:spPr>
        <p:txBody>
          <a:bodyPr/>
          <a:lstStyle/>
          <a:p>
            <a:pPr marL="381000" indent="-381000" eaLnBrk="1" hangingPunct="1">
              <a:lnSpc>
                <a:spcPct val="90000"/>
              </a:lnSpc>
              <a:buFontTx/>
              <a:buNone/>
            </a:pPr>
            <a:r>
              <a:rPr lang="en-US" altLang="en-US" sz="2000" b="1" dirty="0"/>
              <a:t>Important Procurement Qualification Notes</a:t>
            </a:r>
            <a:endParaRPr lang="en-US" altLang="en-US" sz="2000" dirty="0"/>
          </a:p>
          <a:p>
            <a:pPr marL="381000" indent="-381000" eaLnBrk="1" hangingPunct="1">
              <a:lnSpc>
                <a:spcPct val="90000"/>
              </a:lnSpc>
            </a:pPr>
            <a:r>
              <a:rPr lang="en-US" altLang="en-US" sz="2000" dirty="0"/>
              <a:t>In order to be qualified to bid in the October 2018, January 2019, April 2019 and June 2019 auctions</a:t>
            </a:r>
          </a:p>
          <a:p>
            <a:pPr marL="727075" lvl="1" indent="-381000" eaLnBrk="1" hangingPunct="1">
              <a:lnSpc>
                <a:spcPct val="90000"/>
              </a:lnSpc>
            </a:pPr>
            <a:r>
              <a:rPr lang="en-US" altLang="en-US" sz="2000" dirty="0"/>
              <a:t>Suppliers must qualify under the 2019 RFP/FSA documents</a:t>
            </a:r>
          </a:p>
          <a:p>
            <a:pPr marL="727075" lvl="1" indent="-381000" eaLnBrk="1" hangingPunct="1">
              <a:lnSpc>
                <a:spcPct val="90000"/>
              </a:lnSpc>
            </a:pPr>
            <a:r>
              <a:rPr lang="en-US" altLang="en-US" sz="2000" dirty="0"/>
              <a:t>Eligibility documents are due no later than September 28, 2018. It is in the applicant's best interest to submit its credit and financial information early in the process, allowing some time to cure incomplete information before the due date</a:t>
            </a:r>
          </a:p>
          <a:p>
            <a:pPr marL="1069975" lvl="2" indent="-381000" eaLnBrk="1" hangingPunct="1">
              <a:lnSpc>
                <a:spcPct val="90000"/>
              </a:lnSpc>
            </a:pPr>
            <a:r>
              <a:rPr lang="en-US" altLang="en-US" sz="2000" dirty="0"/>
              <a:t>For Suppliers wanting to participate in future procurements that did not establish eligibility for the October 2018 procurement,  eligibility documents are due at least two weeks prior to the procurement in which they intend to participate </a:t>
            </a:r>
          </a:p>
          <a:p>
            <a:pPr marL="727075" lvl="1" indent="-381000" eaLnBrk="1" hangingPunct="1">
              <a:lnSpc>
                <a:spcPct val="90000"/>
              </a:lnSpc>
            </a:pPr>
            <a:endParaRPr lang="en-US" altLang="en-US" dirty="0"/>
          </a:p>
          <a:p>
            <a:pPr marL="727075" lvl="1" indent="-381000" eaLnBrk="1" hangingPunct="1">
              <a:lnSpc>
                <a:spcPct val="90000"/>
              </a:lnSpc>
              <a:buFontTx/>
              <a:buNone/>
            </a:pPr>
            <a:endParaRPr lang="en-US" altLang="en-US" dirty="0"/>
          </a:p>
        </p:txBody>
      </p:sp>
      <p:sp>
        <p:nvSpPr>
          <p:cNvPr id="15364"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400" dirty="0">
                <a:latin typeface="+mn-lt"/>
                <a:cs typeface="Times New Roman" panose="02020603050405020304" pitchFamily="18" charset="0"/>
              </a:rPr>
              <a:t>Maryland Utilities' Pre-Bid Webinar September 20, 2018</a:t>
            </a:r>
          </a:p>
        </p:txBody>
      </p:sp>
      <p:sp>
        <p:nvSpPr>
          <p:cNvPr id="13317"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FEDF664-B8B2-47F6-84A6-D0C0B478F064}" type="slidenum">
              <a:rPr lang="en-US" altLang="en-US" sz="1400">
                <a:latin typeface="Times New Roman" panose="02020603050405020304" pitchFamily="18" charset="0"/>
              </a:rPr>
              <a:pPr>
                <a:spcBef>
                  <a:spcPct val="0"/>
                </a:spcBef>
                <a:buFontTx/>
                <a:buNone/>
              </a:pPr>
              <a:t>9</a:t>
            </a:fld>
            <a:endParaRPr lang="en-US" altLang="en-US" sz="1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22171</TotalTime>
  <Words>4681</Words>
  <Application>Microsoft Office PowerPoint</Application>
  <PresentationFormat>On-screen Show (4:3)</PresentationFormat>
  <Paragraphs>619</Paragraphs>
  <Slides>62</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62</vt:i4>
      </vt:variant>
    </vt:vector>
  </HeadingPairs>
  <TitlesOfParts>
    <vt:vector size="67" baseType="lpstr">
      <vt:lpstr>Arial</vt:lpstr>
      <vt:lpstr>Calibri</vt:lpstr>
      <vt:lpstr>Symbol</vt:lpstr>
      <vt:lpstr>Times New Roman</vt:lpstr>
      <vt:lpstr>Office Theme</vt:lpstr>
      <vt:lpstr>Maryland Utilities’ Request For Proposals for Full Requirements Wholesale Electric Power </vt:lpstr>
      <vt:lpstr>Please Remember</vt:lpstr>
      <vt:lpstr>Utility Panel</vt:lpstr>
      <vt:lpstr>Webinar Objectives</vt:lpstr>
      <vt:lpstr>Webinar Disclaimer</vt:lpstr>
      <vt:lpstr>Summary Agenda</vt:lpstr>
      <vt:lpstr>PowerPoint Presentation</vt:lpstr>
      <vt:lpstr>2019 Procurement Improvement Process (PIP) – Summer 2018</vt:lpstr>
      <vt:lpstr>Background</vt:lpstr>
      <vt:lpstr>PowerPoint Presentation</vt:lpstr>
      <vt:lpstr>Request for Proposals (RFP)</vt:lpstr>
      <vt:lpstr>Request for Proposals</vt:lpstr>
      <vt:lpstr>Request for Proposals</vt:lpstr>
      <vt:lpstr>Request for Proposals</vt:lpstr>
      <vt:lpstr>PowerPoint Presentation</vt:lpstr>
      <vt:lpstr>Utility Bid Plans </vt:lpstr>
      <vt:lpstr>PE Bid Plan</vt:lpstr>
      <vt:lpstr>BGE Bid Plan </vt:lpstr>
      <vt:lpstr>Delmarva Bid Plan</vt:lpstr>
      <vt:lpstr>Pepco Bid Plan</vt:lpstr>
      <vt:lpstr>PowerPoint Presentation</vt:lpstr>
      <vt:lpstr>Full Requirements Service Agreement (FSA)</vt:lpstr>
      <vt:lpstr>Full Requirements Service Agreement (FSA)</vt:lpstr>
      <vt:lpstr>Full Requirements Service Agreement</vt:lpstr>
      <vt:lpstr>Full Requirements Service Agreement</vt:lpstr>
      <vt:lpstr>Full Requirements Service Agreement</vt:lpstr>
      <vt:lpstr>Full Requirements Service Agreement</vt:lpstr>
      <vt:lpstr>Full Requirements Service Agreement</vt:lpstr>
      <vt:lpstr>Full Requirements Service Agreement</vt:lpstr>
      <vt:lpstr> </vt:lpstr>
      <vt:lpstr> </vt:lpstr>
      <vt:lpstr>PowerPoint Presentation</vt:lpstr>
      <vt:lpstr>Background</vt:lpstr>
      <vt:lpstr>PowerPoint Presentation</vt:lpstr>
      <vt:lpstr>Request for Proposals</vt:lpstr>
      <vt:lpstr>Request for Proposals</vt:lpstr>
      <vt:lpstr>Request for Proposals</vt:lpstr>
      <vt:lpstr>Request for Proposals</vt:lpstr>
      <vt:lpstr>Request for Proposals</vt:lpstr>
      <vt:lpstr>Request for Proposals</vt:lpstr>
      <vt:lpstr>Request for Proposals</vt:lpstr>
      <vt:lpstr>Bid Form Spreadsheet Sample</vt:lpstr>
      <vt:lpstr>Request for Proposals</vt:lpstr>
      <vt:lpstr>Request for Proposals</vt:lpstr>
      <vt:lpstr>Request for Proposals</vt:lpstr>
      <vt:lpstr>Request for Proposals</vt:lpstr>
      <vt:lpstr>Request for Proposals</vt:lpstr>
      <vt:lpstr>PowerPoint Presentation</vt:lpstr>
      <vt:lpstr>Sample Transaction Confirmation</vt:lpstr>
      <vt:lpstr>Full Requirements Service Agreement</vt:lpstr>
      <vt:lpstr>Full Requirements Service Agreement</vt:lpstr>
      <vt:lpstr>Full Requirements Service Agreement</vt:lpstr>
      <vt:lpstr>Full Requirements Service Agreement</vt:lpstr>
      <vt:lpstr>Full Requirements Service Agreement</vt:lpstr>
      <vt:lpstr>Full Requirements Service Agreement</vt:lpstr>
      <vt:lpstr>Full Requirements Service Agreement</vt:lpstr>
      <vt:lpstr>Full Requirements Service Agreement</vt:lpstr>
      <vt:lpstr>Full Requirements Service Agreement</vt:lpstr>
      <vt:lpstr>Full Requirements Service Agreement</vt:lpstr>
      <vt:lpstr>PowerPoint Presentation</vt:lpstr>
      <vt:lpstr>Full Requirements Service Agreement</vt:lpstr>
      <vt:lpstr>Full Requirements Service Agreement</vt:lpstr>
    </vt:vector>
  </TitlesOfParts>
  <Company>Constellation Energy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Maryland Utilities’ Request For Proposals for Full Requirements Wholesale Electric Power</dc:title>
  <dc:creator>e12869</dc:creator>
  <cp:lastModifiedBy>Pizzutelli, Ashley</cp:lastModifiedBy>
  <cp:revision>535</cp:revision>
  <cp:lastPrinted>2018-09-18T19:05:42Z</cp:lastPrinted>
  <dcterms:created xsi:type="dcterms:W3CDTF">2007-09-17T14:25:14Z</dcterms:created>
  <dcterms:modified xsi:type="dcterms:W3CDTF">2018-09-19T12:48:34Z</dcterms:modified>
</cp:coreProperties>
</file>